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media1.mp4"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2.jpeg>
</file>

<file path=ppt/media/image2.png>
</file>

<file path=ppt/media/image2.tif>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14"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Image"/>
          <p:cNvSpPr/>
          <p:nvPr>
            <p:ph type="pic" sz="half" idx="13"/>
          </p:nvPr>
        </p:nvSpPr>
        <p:spPr>
          <a:xfrm>
            <a:off x="6503154" y="0"/>
            <a:ext cx="6502401" cy="4864100"/>
          </a:xfrm>
          <a:prstGeom prst="rect">
            <a:avLst/>
          </a:prstGeom>
        </p:spPr>
        <p:txBody>
          <a:bodyPr lIns="91439" tIns="45719" rIns="91439" bIns="45719">
            <a:noAutofit/>
          </a:bodyPr>
          <a:lstStyle/>
          <a:p>
            <a:pPr/>
          </a:p>
        </p:txBody>
      </p:sp>
      <p:sp>
        <p:nvSpPr>
          <p:cNvPr id="112" name="Image"/>
          <p:cNvSpPr/>
          <p:nvPr>
            <p:ph type="pic" sz="half" idx="14"/>
          </p:nvPr>
        </p:nvSpPr>
        <p:spPr>
          <a:xfrm>
            <a:off x="6502400" y="4902200"/>
            <a:ext cx="6502400" cy="4864100"/>
          </a:xfrm>
          <a:prstGeom prst="rect">
            <a:avLst/>
          </a:prstGeom>
        </p:spPr>
        <p:txBody>
          <a:bodyPr lIns="91439" tIns="45719" rIns="91439" bIns="45719">
            <a:noAutofit/>
          </a:bodyPr>
          <a:lstStyle/>
          <a:p>
            <a:pPr/>
          </a:p>
        </p:txBody>
      </p:sp>
      <p:sp>
        <p:nvSpPr>
          <p:cNvPr id="113" name="Image"/>
          <p:cNvSpPr/>
          <p:nvPr>
            <p:ph type="pic" idx="15"/>
          </p:nvPr>
        </p:nvSpPr>
        <p:spPr>
          <a:xfrm>
            <a:off x="0" y="0"/>
            <a:ext cx="6468534" cy="9753600"/>
          </a:xfrm>
          <a:prstGeom prst="rect">
            <a:avLst/>
          </a:prstGeom>
        </p:spPr>
        <p:txBody>
          <a:bodyPr lIns="91439" tIns="45719" rIns="91439" bIns="45719">
            <a:noAutofit/>
          </a:bodyPr>
          <a:lstStyle/>
          <a:p>
            <a:pP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Callout"/>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22" name="Type a quote here."/>
          <p:cNvSpPr txBox="1"/>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23" name="Johnny Appleseed"/>
          <p:cNvSpPr txBox="1"/>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pPr/>
            <a:r>
              <a:t>Johnny Appleseed</a:t>
            </a:r>
          </a:p>
        </p:txBody>
      </p:sp>
      <p:sp>
        <p:nvSpPr>
          <p:cNvPr id="124" name="Text"/>
          <p:cNvSpPr txBox="1"/>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33" name="Image"/>
          <p:cNvSpPr/>
          <p:nvPr>
            <p:ph type="pic" idx="14"/>
          </p:nvPr>
        </p:nvSpPr>
        <p:spPr>
          <a:xfrm>
            <a:off x="0" y="0"/>
            <a:ext cx="5486400" cy="9753600"/>
          </a:xfrm>
          <a:prstGeom prst="rect">
            <a:avLst/>
          </a:prstGeom>
        </p:spPr>
        <p:txBody>
          <a:bodyPr lIns="91439" tIns="45719" rIns="91439" bIns="45719">
            <a:noAutofit/>
          </a:bodyPr>
          <a:lstStyle/>
          <a:p>
            <a:pPr/>
          </a:p>
        </p:txBody>
      </p:sp>
      <p:sp>
        <p:nvSpPr>
          <p:cNvPr id="134" name="Johnny Appleseed"/>
          <p:cNvSpPr txBox="1"/>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pPr/>
            <a:r>
              <a:t>Johnny Appleseed</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Alt">
    <p:spTree>
      <p:nvGrpSpPr>
        <p:cNvPr id="1" name=""/>
        <p:cNvGrpSpPr/>
        <p:nvPr/>
      </p:nvGrpSpPr>
      <p:grpSpPr>
        <a:xfrm>
          <a:off x="0" y="0"/>
          <a:ext cx="0" cy="0"/>
          <a:chOff x="0" y="0"/>
          <a:chExt cx="0" cy="0"/>
        </a:xfrm>
      </p:grpSpPr>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23" name="Line"/>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2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Alt">
    <p:spTree>
      <p:nvGrpSpPr>
        <p:cNvPr id="1" name=""/>
        <p:cNvGrpSpPr/>
        <p:nvPr/>
      </p:nvGrpSpPr>
      <p:grpSpPr>
        <a:xfrm>
          <a:off x="0" y="0"/>
          <a:ext cx="0" cy="0"/>
          <a:chOff x="0" y="0"/>
          <a:chExt cx="0" cy="0"/>
        </a:xfrm>
      </p:grpSpPr>
      <p:sp>
        <p:nvSpPr>
          <p:cNvPr id="33"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3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12161859" y="4191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er">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406400" y="4038600"/>
            <a:ext cx="12192000" cy="4521200"/>
          </a:xfrm>
          <a:prstGeom prst="rect">
            <a:avLst/>
          </a:prstGeom>
        </p:spPr>
        <p:txBody>
          <a:bodyPr/>
          <a:lstStyle>
            <a:lvl1pPr>
              <a:spcBef>
                <a:spcPts val="0"/>
              </a:spcBef>
              <a:defRPr sz="17000"/>
            </a:lvl1pPr>
          </a:lstStyle>
          <a:p>
            <a:pPr/>
            <a:r>
              <a:t>Title Text</a:t>
            </a:r>
          </a:p>
        </p:txBody>
      </p:sp>
      <p:sp>
        <p:nvSpPr>
          <p:cNvPr id="44"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Line"/>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Image"/>
          <p:cNvSpPr/>
          <p:nvPr>
            <p:ph type="pic" idx="13"/>
          </p:nvPr>
        </p:nvSpPr>
        <p:spPr>
          <a:xfrm>
            <a:off x="0" y="0"/>
            <a:ext cx="5486400" cy="9753600"/>
          </a:xfrm>
          <a:prstGeom prst="rect">
            <a:avLst/>
          </a:prstGeom>
        </p:spPr>
        <p:txBody>
          <a:bodyPr lIns="91439" tIns="45719" rIns="91439" bIns="45719">
            <a:noAutofit/>
          </a:bodyPr>
          <a:lstStyle/>
          <a:p>
            <a:pPr/>
          </a:p>
        </p:txBody>
      </p:sp>
      <p:sp>
        <p:nvSpPr>
          <p:cNvPr id="53" name="Title Text"/>
          <p:cNvSpPr txBox="1"/>
          <p:nvPr>
            <p:ph type="title"/>
          </p:nvPr>
        </p:nvSpPr>
        <p:spPr>
          <a:xfrm>
            <a:off x="5892800" y="6426200"/>
            <a:ext cx="6705600" cy="2705100"/>
          </a:xfrm>
          <a:prstGeom prst="rect">
            <a:avLst/>
          </a:prstGeom>
        </p:spPr>
        <p:txBody>
          <a:bodyPr/>
          <a:lstStyle>
            <a:lvl1pPr>
              <a:spcBef>
                <a:spcPts val="0"/>
              </a:spcBef>
              <a:defRPr sz="17000"/>
            </a:lvl1pPr>
          </a:lstStyle>
          <a:p>
            <a:pPr/>
            <a:r>
              <a:t>Title Text</a:t>
            </a:r>
          </a:p>
        </p:txBody>
      </p:sp>
      <p:sp>
        <p:nvSpPr>
          <p:cNvPr id="54" name="Body Level One…"/>
          <p:cNvSpPr txBox="1"/>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92" name="Image"/>
          <p:cNvSpPr/>
          <p:nvPr>
            <p:ph type="pic" sz="half" idx="14"/>
          </p:nvPr>
        </p:nvSpPr>
        <p:spPr>
          <a:xfrm>
            <a:off x="7112000" y="1536700"/>
            <a:ext cx="5486400" cy="7797800"/>
          </a:xfrm>
          <a:prstGeom prst="rect">
            <a:avLst/>
          </a:prstGeom>
        </p:spPr>
        <p:txBody>
          <a:bodyPr lIns="91439" tIns="45719" rIns="91439" bIns="45719">
            <a:noAutofit/>
          </a:bodyPr>
          <a:lstStyle/>
          <a:p>
            <a:pPr/>
          </a:p>
        </p:txBody>
      </p:sp>
      <p:sp>
        <p:nvSpPr>
          <p:cNvPr id="93" name="Title Text"/>
          <p:cNvSpPr txBox="1"/>
          <p:nvPr>
            <p:ph type="title"/>
          </p:nvPr>
        </p:nvSpPr>
        <p:spPr>
          <a:xfrm>
            <a:off x="406400" y="1536700"/>
            <a:ext cx="6299200" cy="723900"/>
          </a:xfrm>
          <a:prstGeom prst="rect">
            <a:avLst/>
          </a:prstGeom>
        </p:spPr>
        <p:txBody>
          <a:bodyPr/>
          <a:lstStyle/>
          <a:p>
            <a:pPr/>
            <a:r>
              <a:t>Title Text</a:t>
            </a:r>
          </a:p>
        </p:txBody>
      </p:sp>
      <p:sp>
        <p:nvSpPr>
          <p:cNvPr id="94" name="Body Level One…"/>
          <p:cNvSpPr txBox="1"/>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 Id="rId3" Type="http://schemas.openxmlformats.org/officeDocument/2006/relationships/image" Target="../media/image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 Id="rId3" Type="http://schemas.openxmlformats.org/officeDocument/2006/relationships/image" Target="../media/image3.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eg"/><Relationship Id="rId3" Type="http://schemas.openxmlformats.org/officeDocument/2006/relationships/image" Target="../media/image5.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 Id="rId3" Type="http://schemas.openxmlformats.org/officeDocument/2006/relationships/image" Target="../media/image12.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tif"/></Relationships>

</file>

<file path=ppt/slides/_rels/slide2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tif"/></Relationships>

</file>

<file path=ppt/slides/_rels/slide2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6.jpe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14.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MRL-SPL TDP"/>
          <p:cNvSpPr txBox="1"/>
          <p:nvPr>
            <p:ph type="ctrTitle"/>
          </p:nvPr>
        </p:nvSpPr>
        <p:spPr>
          <a:prstGeom prst="rect">
            <a:avLst/>
          </a:prstGeom>
        </p:spPr>
        <p:txBody>
          <a:bodyPr/>
          <a:lstStyle/>
          <a:p>
            <a:pPr/>
            <a:r>
              <a:t>MRL-SPL TDP</a:t>
            </a:r>
          </a:p>
        </p:txBody>
      </p:sp>
      <p:sp>
        <p:nvSpPr>
          <p:cNvPr id="167" name="TDP 2013"/>
          <p:cNvSpPr txBox="1"/>
          <p:nvPr>
            <p:ph type="subTitle" sz="quarter" idx="1"/>
          </p:nvPr>
        </p:nvSpPr>
        <p:spPr>
          <a:prstGeom prst="rect">
            <a:avLst/>
          </a:prstGeom>
        </p:spPr>
        <p:txBody>
          <a:bodyPr/>
          <a:lstStyle/>
          <a:p>
            <a:pPr/>
            <a:r>
              <a:t>TDP 2013</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MRL-SPL TDP 2013"/>
          <p:cNvSpPr txBox="1"/>
          <p:nvPr>
            <p:ph type="body" idx="13"/>
          </p:nvPr>
        </p:nvSpPr>
        <p:spPr>
          <a:prstGeom prst="rect">
            <a:avLst/>
          </a:prstGeom>
        </p:spPr>
        <p:txBody>
          <a:bodyPr/>
          <a:lstStyle/>
          <a:p>
            <a:pPr/>
            <a:r>
              <a:t>MRL-SPL TDP 2013</a:t>
            </a:r>
          </a:p>
        </p:txBody>
      </p:sp>
      <p:sp>
        <p:nvSpPr>
          <p:cNvPr id="215" name="Robot Detection"/>
          <p:cNvSpPr txBox="1"/>
          <p:nvPr>
            <p:ph type="title"/>
          </p:nvPr>
        </p:nvSpPr>
        <p:spPr>
          <a:prstGeom prst="rect">
            <a:avLst/>
          </a:prstGeom>
        </p:spPr>
        <p:txBody>
          <a:bodyPr/>
          <a:lstStyle>
            <a:lvl1pPr defTabSz="467359">
              <a:spcBef>
                <a:spcPts val="2200"/>
              </a:spcBef>
              <a:defRPr sz="4800"/>
            </a:lvl1pPr>
          </a:lstStyle>
          <a:p>
            <a:pPr/>
            <a:r>
              <a:t>Robot Detection</a:t>
            </a:r>
          </a:p>
        </p:txBody>
      </p:sp>
      <p:sp>
        <p:nvSpPr>
          <p:cNvPr id="216" name="Detect Robot Wrist Band…"/>
          <p:cNvSpPr txBox="1"/>
          <p:nvPr>
            <p:ph type="body" idx="1"/>
          </p:nvPr>
        </p:nvSpPr>
        <p:spPr>
          <a:prstGeom prst="rect">
            <a:avLst/>
          </a:prstGeom>
        </p:spPr>
        <p:txBody>
          <a:bodyPr/>
          <a:lstStyle/>
          <a:p>
            <a:pPr>
              <a:spcBef>
                <a:spcPts val="1500"/>
              </a:spcBef>
            </a:pPr>
            <a:r>
              <a:t>Detect Robot </a:t>
            </a:r>
            <a:r>
              <a:rPr b="1">
                <a:solidFill>
                  <a:schemeClr val="accent6">
                    <a:hueOff val="-2153150"/>
                    <a:satOff val="-11264"/>
                    <a:lumOff val="-15786"/>
                  </a:schemeClr>
                </a:solidFill>
                <a:latin typeface="Avenir Next"/>
                <a:ea typeface="Avenir Next"/>
                <a:cs typeface="Avenir Next"/>
                <a:sym typeface="Avenir Next"/>
              </a:rPr>
              <a:t>Wrist Band</a:t>
            </a:r>
            <a:endParaRPr b="1">
              <a:solidFill>
                <a:schemeClr val="accent6">
                  <a:hueOff val="-2153150"/>
                  <a:satOff val="-11264"/>
                  <a:lumOff val="-15786"/>
                </a:schemeClr>
              </a:solidFill>
              <a:latin typeface="Avenir Next"/>
              <a:ea typeface="Avenir Next"/>
              <a:cs typeface="Avenir Next"/>
              <a:sym typeface="Avenir Next"/>
            </a:endParaRPr>
          </a:p>
          <a:p>
            <a:pPr>
              <a:spcBef>
                <a:spcPts val="1500"/>
              </a:spcBef>
            </a:pPr>
            <a:r>
              <a:t>Rundown until reach the </a:t>
            </a:r>
            <a:r>
              <a:rPr>
                <a:solidFill>
                  <a:schemeClr val="accent3"/>
                </a:solidFill>
              </a:rPr>
              <a:t>Field-Green</a:t>
            </a:r>
            <a:endParaRPr>
              <a:solidFill>
                <a:schemeClr val="accent3"/>
              </a:solidFill>
            </a:endParaRPr>
          </a:p>
          <a:p>
            <a:pPr>
              <a:spcBef>
                <a:spcPts val="1500"/>
              </a:spcBef>
            </a:pPr>
            <a:r>
              <a:t>The white area around is Robot</a:t>
            </a:r>
          </a:p>
        </p:txBody>
      </p:sp>
      <p:sp>
        <p:nvSpPr>
          <p:cNvPr id="217" name="Text"/>
          <p:cNvSpPr txBox="1"/>
          <p:nvPr/>
        </p:nvSpPr>
        <p:spPr>
          <a:xfrm>
            <a:off x="7524737" y="2491342"/>
            <a:ext cx="190501"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pic>
        <p:nvPicPr>
          <p:cNvPr id="218" name="page4image34236368.jpg" descr="page4image34236368.jpg"/>
          <p:cNvPicPr>
            <a:picLocks noChangeAspect="1"/>
          </p:cNvPicPr>
          <p:nvPr/>
        </p:nvPicPr>
        <p:blipFill>
          <a:blip r:embed="rId2">
            <a:extLst/>
          </a:blip>
          <a:srcRect l="0" t="0" r="0" b="55794"/>
          <a:stretch>
            <a:fillRect/>
          </a:stretch>
        </p:blipFill>
        <p:spPr>
          <a:xfrm>
            <a:off x="3115897" y="5092672"/>
            <a:ext cx="6772891" cy="3563230"/>
          </a:xfrm>
          <a:prstGeom prst="rect">
            <a:avLst/>
          </a:prstGeom>
          <a:ln w="12700">
            <a:miter lim="400000"/>
          </a:ln>
        </p:spPr>
      </p:pic>
      <p:sp>
        <p:nvSpPr>
          <p:cNvPr id="219" name="Text"/>
          <p:cNvSpPr txBox="1"/>
          <p:nvPr/>
        </p:nvSpPr>
        <p:spPr>
          <a:xfrm>
            <a:off x="6392598" y="2774949"/>
            <a:ext cx="190501"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MRL-SPL TDP 2013"/>
          <p:cNvSpPr txBox="1"/>
          <p:nvPr>
            <p:ph type="body" idx="13"/>
          </p:nvPr>
        </p:nvSpPr>
        <p:spPr>
          <a:prstGeom prst="rect">
            <a:avLst/>
          </a:prstGeom>
        </p:spPr>
        <p:txBody>
          <a:bodyPr/>
          <a:lstStyle/>
          <a:p>
            <a:pPr/>
            <a:r>
              <a:t>MRL-SPL TDP 2013</a:t>
            </a:r>
          </a:p>
        </p:txBody>
      </p:sp>
      <p:sp>
        <p:nvSpPr>
          <p:cNvPr id="222" name="Robot Detection - On Lower Camera"/>
          <p:cNvSpPr txBox="1"/>
          <p:nvPr>
            <p:ph type="title"/>
          </p:nvPr>
        </p:nvSpPr>
        <p:spPr>
          <a:prstGeom prst="rect">
            <a:avLst/>
          </a:prstGeom>
        </p:spPr>
        <p:txBody>
          <a:bodyPr/>
          <a:lstStyle>
            <a:lvl1pPr defTabSz="467359">
              <a:spcBef>
                <a:spcPts val="2200"/>
              </a:spcBef>
              <a:defRPr sz="4800"/>
            </a:lvl1pPr>
          </a:lstStyle>
          <a:p>
            <a:pPr/>
            <a:r>
              <a:t>Robot Detection - On Lower Camera</a:t>
            </a:r>
          </a:p>
        </p:txBody>
      </p:sp>
      <p:sp>
        <p:nvSpPr>
          <p:cNvPr id="223" name="No longer wrist band is visible…"/>
          <p:cNvSpPr txBox="1"/>
          <p:nvPr>
            <p:ph type="body" idx="1"/>
          </p:nvPr>
        </p:nvSpPr>
        <p:spPr>
          <a:prstGeom prst="rect">
            <a:avLst/>
          </a:prstGeom>
        </p:spPr>
        <p:txBody>
          <a:bodyPr/>
          <a:lstStyle/>
          <a:p>
            <a:pPr>
              <a:spcBef>
                <a:spcPts val="1500"/>
              </a:spcBef>
            </a:pPr>
            <a:r>
              <a:t>No longer wrist band is visible</a:t>
            </a:r>
          </a:p>
          <a:p>
            <a:pPr>
              <a:spcBef>
                <a:spcPts val="1500"/>
              </a:spcBef>
            </a:pPr>
            <a:r>
              <a:t>Fit Curve on the white pixels</a:t>
            </a:r>
          </a:p>
          <a:p>
            <a:pPr>
              <a:spcBef>
                <a:spcPts val="1500"/>
              </a:spcBef>
            </a:pPr>
            <a:r>
              <a:t>If it is not a straight line, then it is a Robot</a:t>
            </a:r>
          </a:p>
        </p:txBody>
      </p:sp>
      <p:pic>
        <p:nvPicPr>
          <p:cNvPr id="224" name="page4image34238448.jpg" descr="page4image34238448.jpg"/>
          <p:cNvPicPr>
            <a:picLocks noChangeAspect="1"/>
          </p:cNvPicPr>
          <p:nvPr/>
        </p:nvPicPr>
        <p:blipFill>
          <a:blip r:embed="rId2">
            <a:extLst/>
          </a:blip>
          <a:srcRect l="3248" t="143" r="0" b="33406"/>
          <a:stretch>
            <a:fillRect/>
          </a:stretch>
        </p:blipFill>
        <p:spPr>
          <a:xfrm>
            <a:off x="2746904" y="5092700"/>
            <a:ext cx="7481844" cy="4008084"/>
          </a:xfrm>
          <a:prstGeom prst="rect">
            <a:avLst/>
          </a:prstGeom>
          <a:ln w="12700">
            <a:miter lim="400000"/>
          </a:ln>
        </p:spPr>
      </p:pic>
      <p:sp>
        <p:nvSpPr>
          <p:cNvPr id="225" name="Text"/>
          <p:cNvSpPr txBox="1"/>
          <p:nvPr/>
        </p:nvSpPr>
        <p:spPr>
          <a:xfrm>
            <a:off x="7524737" y="2491342"/>
            <a:ext cx="190501"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sp>
        <p:nvSpPr>
          <p:cNvPr id="226" name="Text"/>
          <p:cNvSpPr txBox="1"/>
          <p:nvPr/>
        </p:nvSpPr>
        <p:spPr>
          <a:xfrm>
            <a:off x="6392598" y="2774949"/>
            <a:ext cx="190501"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MRL-SPL TDP 2013"/>
          <p:cNvSpPr txBox="1"/>
          <p:nvPr>
            <p:ph type="body" idx="13"/>
          </p:nvPr>
        </p:nvSpPr>
        <p:spPr>
          <a:prstGeom prst="rect">
            <a:avLst/>
          </a:prstGeom>
        </p:spPr>
        <p:txBody>
          <a:bodyPr/>
          <a:lstStyle/>
          <a:p>
            <a:pPr/>
            <a:r>
              <a:t>MRL-SPL TDP 2013</a:t>
            </a:r>
          </a:p>
        </p:txBody>
      </p:sp>
      <p:sp>
        <p:nvSpPr>
          <p:cNvPr id="229" name="Color Calibration"/>
          <p:cNvSpPr txBox="1"/>
          <p:nvPr>
            <p:ph type="title"/>
          </p:nvPr>
        </p:nvSpPr>
        <p:spPr>
          <a:prstGeom prst="rect">
            <a:avLst/>
          </a:prstGeom>
        </p:spPr>
        <p:txBody>
          <a:bodyPr/>
          <a:lstStyle>
            <a:lvl1pPr defTabSz="467359">
              <a:spcBef>
                <a:spcPts val="2200"/>
              </a:spcBef>
              <a:defRPr sz="4800"/>
            </a:lvl1pPr>
          </a:lstStyle>
          <a:p>
            <a:pPr/>
            <a:r>
              <a:t>Color Calibration</a:t>
            </a:r>
          </a:p>
        </p:txBody>
      </p:sp>
      <p:sp>
        <p:nvSpPr>
          <p:cNvPr id="230" name="Label each color prior to each game.…"/>
          <p:cNvSpPr txBox="1"/>
          <p:nvPr>
            <p:ph type="body" sz="half" idx="1"/>
          </p:nvPr>
        </p:nvSpPr>
        <p:spPr>
          <a:xfrm>
            <a:off x="406400" y="2743200"/>
            <a:ext cx="6457785" cy="6108700"/>
          </a:xfrm>
          <a:prstGeom prst="rect">
            <a:avLst/>
          </a:prstGeom>
        </p:spPr>
        <p:txBody>
          <a:bodyPr/>
          <a:lstStyle/>
          <a:p>
            <a:pPr/>
            <a:r>
              <a:t>Label each color prior to each game.</a:t>
            </a:r>
          </a:p>
          <a:p>
            <a:pPr/>
            <a:r>
              <a:t>Use predefined color labels to detect objects.</a:t>
            </a:r>
          </a:p>
        </p:txBody>
      </p:sp>
      <p:pic>
        <p:nvPicPr>
          <p:cNvPr id="231" name="Hald_CLUT_view.png" descr="Hald_CLUT_view.png"/>
          <p:cNvPicPr>
            <a:picLocks noChangeAspect="1"/>
          </p:cNvPicPr>
          <p:nvPr/>
        </p:nvPicPr>
        <p:blipFill>
          <a:blip r:embed="rId2">
            <a:extLst/>
          </a:blip>
          <a:stretch>
            <a:fillRect/>
          </a:stretch>
        </p:blipFill>
        <p:spPr>
          <a:xfrm>
            <a:off x="6796321" y="2838450"/>
            <a:ext cx="5905501" cy="591820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MRL-SPL TDP 2013"/>
          <p:cNvSpPr txBox="1"/>
          <p:nvPr>
            <p:ph type="body" idx="13"/>
          </p:nvPr>
        </p:nvSpPr>
        <p:spPr>
          <a:prstGeom prst="rect">
            <a:avLst/>
          </a:prstGeom>
        </p:spPr>
        <p:txBody>
          <a:bodyPr/>
          <a:lstStyle/>
          <a:p>
            <a:pPr/>
            <a:r>
              <a:t>MRL-SPL TDP 2013</a:t>
            </a:r>
          </a:p>
        </p:txBody>
      </p:sp>
      <p:sp>
        <p:nvSpPr>
          <p:cNvPr id="234" name="Localization and Modeling"/>
          <p:cNvSpPr txBox="1"/>
          <p:nvPr>
            <p:ph type="title"/>
          </p:nvPr>
        </p:nvSpPr>
        <p:spPr>
          <a:prstGeom prst="rect">
            <a:avLst/>
          </a:prstGeom>
        </p:spPr>
        <p:txBody>
          <a:bodyPr/>
          <a:lstStyle>
            <a:lvl1pPr defTabSz="467359">
              <a:spcBef>
                <a:spcPts val="2200"/>
              </a:spcBef>
              <a:defRPr sz="4800"/>
            </a:lvl1pPr>
          </a:lstStyle>
          <a:p>
            <a:pPr/>
            <a:r>
              <a:t>Localization and Modeling</a:t>
            </a:r>
          </a:p>
        </p:txBody>
      </p:sp>
      <p:sp>
        <p:nvSpPr>
          <p:cNvPr id="235" name="Localization…"/>
          <p:cNvSpPr txBox="1"/>
          <p:nvPr>
            <p:ph type="body" idx="1"/>
          </p:nvPr>
        </p:nvSpPr>
        <p:spPr>
          <a:prstGeom prst="rect">
            <a:avLst/>
          </a:prstGeom>
        </p:spPr>
        <p:txBody>
          <a:bodyPr/>
          <a:lstStyle/>
          <a:p>
            <a:pPr/>
            <a:r>
              <a:t>Localization</a:t>
            </a:r>
          </a:p>
          <a:p>
            <a:pPr/>
            <a:r>
              <a:t>World Modeling</a:t>
            </a:r>
          </a:p>
          <a:p>
            <a:pPr/>
            <a:r>
              <a:t>Coping with Symmetrical Environment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MRL-SPL TDP 2013"/>
          <p:cNvSpPr txBox="1"/>
          <p:nvPr>
            <p:ph type="body" idx="13"/>
          </p:nvPr>
        </p:nvSpPr>
        <p:spPr>
          <a:prstGeom prst="rect">
            <a:avLst/>
          </a:prstGeom>
        </p:spPr>
        <p:txBody>
          <a:bodyPr/>
          <a:lstStyle/>
          <a:p>
            <a:pPr/>
            <a:r>
              <a:t>MRL-SPL TDP 2013</a:t>
            </a:r>
          </a:p>
        </p:txBody>
      </p:sp>
      <p:sp>
        <p:nvSpPr>
          <p:cNvPr id="238" name="Localization"/>
          <p:cNvSpPr txBox="1"/>
          <p:nvPr>
            <p:ph type="title"/>
          </p:nvPr>
        </p:nvSpPr>
        <p:spPr>
          <a:prstGeom prst="rect">
            <a:avLst/>
          </a:prstGeom>
        </p:spPr>
        <p:txBody>
          <a:bodyPr/>
          <a:lstStyle>
            <a:lvl1pPr defTabSz="467359">
              <a:spcBef>
                <a:spcPts val="2200"/>
              </a:spcBef>
              <a:defRPr sz="4800"/>
            </a:lvl1pPr>
          </a:lstStyle>
          <a:p>
            <a:pPr/>
            <a:r>
              <a:t>Localization</a:t>
            </a:r>
          </a:p>
        </p:txBody>
      </p:sp>
      <p:sp>
        <p:nvSpPr>
          <p:cNvPr id="239" name="Reduce noise effect…"/>
          <p:cNvSpPr txBox="1"/>
          <p:nvPr>
            <p:ph type="body" idx="1"/>
          </p:nvPr>
        </p:nvSpPr>
        <p:spPr>
          <a:prstGeom prst="rect">
            <a:avLst/>
          </a:prstGeom>
        </p:spPr>
        <p:txBody>
          <a:bodyPr/>
          <a:lstStyle/>
          <a:p>
            <a:pPr/>
            <a:r>
              <a:t>Reduce noise effect</a:t>
            </a:r>
          </a:p>
          <a:p>
            <a:pPr/>
            <a:r>
              <a:t>Monte-Carlo Localization (Particle Filter)</a:t>
            </a:r>
          </a:p>
        </p:txBody>
      </p:sp>
      <p:pic>
        <p:nvPicPr>
          <p:cNvPr id="240" name="page5image34498720.png" descr="page5image34498720.png"/>
          <p:cNvPicPr>
            <a:picLocks noChangeAspect="1"/>
          </p:cNvPicPr>
          <p:nvPr/>
        </p:nvPicPr>
        <p:blipFill>
          <a:blip r:embed="rId2">
            <a:extLst/>
          </a:blip>
          <a:stretch>
            <a:fillRect/>
          </a:stretch>
        </p:blipFill>
        <p:spPr>
          <a:xfrm>
            <a:off x="1138490" y="5338977"/>
            <a:ext cx="5366683" cy="3251530"/>
          </a:xfrm>
          <a:prstGeom prst="rect">
            <a:avLst/>
          </a:prstGeom>
          <a:ln w="12700">
            <a:miter lim="400000"/>
          </a:ln>
        </p:spPr>
      </p:pic>
      <p:sp>
        <p:nvSpPr>
          <p:cNvPr id="241" name="Text"/>
          <p:cNvSpPr txBox="1"/>
          <p:nvPr/>
        </p:nvSpPr>
        <p:spPr>
          <a:xfrm>
            <a:off x="2393950" y="2273299"/>
            <a:ext cx="190500"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pic>
        <p:nvPicPr>
          <p:cNvPr id="242" name="page5image50901024.png" descr="page5image50901024.png"/>
          <p:cNvPicPr>
            <a:picLocks noChangeAspect="1"/>
          </p:cNvPicPr>
          <p:nvPr/>
        </p:nvPicPr>
        <p:blipFill>
          <a:blip r:embed="rId3">
            <a:extLst/>
          </a:blip>
          <a:stretch>
            <a:fillRect/>
          </a:stretch>
        </p:blipFill>
        <p:spPr>
          <a:xfrm>
            <a:off x="7067693" y="5338977"/>
            <a:ext cx="4798809" cy="3251530"/>
          </a:xfrm>
          <a:prstGeom prst="rect">
            <a:avLst/>
          </a:prstGeom>
          <a:ln w="12700">
            <a:miter lim="400000"/>
          </a:ln>
        </p:spPr>
      </p:pic>
      <p:sp>
        <p:nvSpPr>
          <p:cNvPr id="243" name="Text"/>
          <p:cNvSpPr txBox="1"/>
          <p:nvPr/>
        </p:nvSpPr>
        <p:spPr>
          <a:xfrm>
            <a:off x="9741400" y="5553881"/>
            <a:ext cx="190501"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5" name="page5image34233040.png" descr="page5image34233040.png"/>
          <p:cNvPicPr>
            <a:picLocks noChangeAspect="1"/>
          </p:cNvPicPr>
          <p:nvPr/>
        </p:nvPicPr>
        <p:blipFill>
          <a:blip r:embed="rId2">
            <a:extLst/>
          </a:blip>
          <a:stretch>
            <a:fillRect/>
          </a:stretch>
        </p:blipFill>
        <p:spPr>
          <a:xfrm>
            <a:off x="5952181" y="4830593"/>
            <a:ext cx="6668216" cy="4005058"/>
          </a:xfrm>
          <a:prstGeom prst="rect">
            <a:avLst/>
          </a:prstGeom>
          <a:ln w="12700">
            <a:miter lim="400000"/>
          </a:ln>
        </p:spPr>
      </p:pic>
      <p:sp>
        <p:nvSpPr>
          <p:cNvPr id="246" name="MRL-SPL TDP 2013"/>
          <p:cNvSpPr txBox="1"/>
          <p:nvPr>
            <p:ph type="body" idx="13"/>
          </p:nvPr>
        </p:nvSpPr>
        <p:spPr>
          <a:prstGeom prst="rect">
            <a:avLst/>
          </a:prstGeom>
        </p:spPr>
        <p:txBody>
          <a:bodyPr/>
          <a:lstStyle/>
          <a:p>
            <a:pPr/>
            <a:r>
              <a:t>MRL-SPL TDP 2013</a:t>
            </a:r>
          </a:p>
        </p:txBody>
      </p:sp>
      <p:sp>
        <p:nvSpPr>
          <p:cNvPr id="247" name="World Modeling"/>
          <p:cNvSpPr txBox="1"/>
          <p:nvPr>
            <p:ph type="title"/>
          </p:nvPr>
        </p:nvSpPr>
        <p:spPr>
          <a:prstGeom prst="rect">
            <a:avLst/>
          </a:prstGeom>
        </p:spPr>
        <p:txBody>
          <a:bodyPr/>
          <a:lstStyle>
            <a:lvl1pPr defTabSz="467359">
              <a:spcBef>
                <a:spcPts val="2200"/>
              </a:spcBef>
              <a:defRPr sz="4800"/>
            </a:lvl1pPr>
          </a:lstStyle>
          <a:p>
            <a:pPr/>
            <a:r>
              <a:t>World Modeling</a:t>
            </a:r>
          </a:p>
        </p:txBody>
      </p:sp>
      <p:sp>
        <p:nvSpPr>
          <p:cNvPr id="248" name="Model the object in order to track them.…"/>
          <p:cNvSpPr txBox="1"/>
          <p:nvPr>
            <p:ph type="body" idx="1"/>
          </p:nvPr>
        </p:nvSpPr>
        <p:spPr>
          <a:prstGeom prst="rect">
            <a:avLst/>
          </a:prstGeom>
        </p:spPr>
        <p:txBody>
          <a:bodyPr/>
          <a:lstStyle/>
          <a:p>
            <a:pPr/>
            <a:r>
              <a:t>Model the object in order to track them.</a:t>
            </a:r>
          </a:p>
          <a:p>
            <a:pPr/>
            <a:r>
              <a:t>Robot Pose-Correction Flag*</a:t>
            </a:r>
          </a:p>
          <a:p>
            <a:pPr/>
            <a:r>
              <a:t>Role probability</a:t>
            </a:r>
          </a:p>
          <a:p>
            <a:pPr/>
            <a:r>
              <a:t>Universal Ball</a:t>
            </a:r>
          </a:p>
        </p:txBody>
      </p:sp>
      <p:sp>
        <p:nvSpPr>
          <p:cNvPr id="249" name="Text"/>
          <p:cNvSpPr txBox="1"/>
          <p:nvPr/>
        </p:nvSpPr>
        <p:spPr>
          <a:xfrm>
            <a:off x="4416196" y="3679450"/>
            <a:ext cx="190501"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MRL-SPL TDP 2013"/>
          <p:cNvSpPr txBox="1"/>
          <p:nvPr>
            <p:ph type="body" idx="13"/>
          </p:nvPr>
        </p:nvSpPr>
        <p:spPr>
          <a:prstGeom prst="rect">
            <a:avLst/>
          </a:prstGeom>
        </p:spPr>
        <p:txBody>
          <a:bodyPr/>
          <a:lstStyle/>
          <a:p>
            <a:pPr/>
            <a:r>
              <a:t>MRL-SPL TDP 2013</a:t>
            </a:r>
          </a:p>
        </p:txBody>
      </p:sp>
      <p:sp>
        <p:nvSpPr>
          <p:cNvPr id="252" name="Coping with Symmetrical Environment"/>
          <p:cNvSpPr txBox="1"/>
          <p:nvPr>
            <p:ph type="title"/>
          </p:nvPr>
        </p:nvSpPr>
        <p:spPr>
          <a:prstGeom prst="rect">
            <a:avLst/>
          </a:prstGeom>
        </p:spPr>
        <p:txBody>
          <a:bodyPr/>
          <a:lstStyle>
            <a:lvl1pPr defTabSz="467359">
              <a:spcBef>
                <a:spcPts val="2200"/>
              </a:spcBef>
              <a:defRPr sz="4800"/>
            </a:lvl1pPr>
          </a:lstStyle>
          <a:p>
            <a:pPr/>
            <a:r>
              <a:t>Coping with Symmetrical Environment</a:t>
            </a:r>
          </a:p>
        </p:txBody>
      </p:sp>
      <p:sp>
        <p:nvSpPr>
          <p:cNvPr id="253" name="Goalie see the ball and report to other players.…"/>
          <p:cNvSpPr txBox="1"/>
          <p:nvPr>
            <p:ph type="body" idx="1"/>
          </p:nvPr>
        </p:nvSpPr>
        <p:spPr>
          <a:prstGeom prst="rect">
            <a:avLst/>
          </a:prstGeom>
        </p:spPr>
        <p:txBody>
          <a:bodyPr/>
          <a:lstStyle/>
          <a:p>
            <a:pPr/>
            <a:r>
              <a:t>Goalie see the ball and report to other players.</a:t>
            </a:r>
          </a:p>
          <a:p>
            <a:pPr/>
            <a:r>
              <a:t>Check the personal ball with the goalie report.</a:t>
            </a:r>
          </a:p>
        </p:txBody>
      </p:sp>
      <p:pic>
        <p:nvPicPr>
          <p:cNvPr id="254" name="page5image34233040.png" descr="page5image34233040.png"/>
          <p:cNvPicPr>
            <a:picLocks noChangeAspect="1"/>
          </p:cNvPicPr>
          <p:nvPr/>
        </p:nvPicPr>
        <p:blipFill>
          <a:blip r:embed="rId2">
            <a:extLst/>
          </a:blip>
          <a:stretch>
            <a:fillRect/>
          </a:stretch>
        </p:blipFill>
        <p:spPr>
          <a:xfrm>
            <a:off x="469059" y="5382836"/>
            <a:ext cx="6070601" cy="3646120"/>
          </a:xfrm>
          <a:prstGeom prst="rect">
            <a:avLst/>
          </a:prstGeom>
          <a:ln w="12700">
            <a:miter lim="400000"/>
          </a:ln>
        </p:spPr>
      </p:pic>
      <p:sp>
        <p:nvSpPr>
          <p:cNvPr id="255" name="Text"/>
          <p:cNvSpPr txBox="1"/>
          <p:nvPr/>
        </p:nvSpPr>
        <p:spPr>
          <a:xfrm>
            <a:off x="2400300" y="2298699"/>
            <a:ext cx="190500"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pic>
        <p:nvPicPr>
          <p:cNvPr id="256" name="page5image34230128.jpg" descr="page5image34230128.jpg"/>
          <p:cNvPicPr>
            <a:picLocks noChangeAspect="1"/>
          </p:cNvPicPr>
          <p:nvPr/>
        </p:nvPicPr>
        <p:blipFill>
          <a:blip r:embed="rId3">
            <a:extLst/>
          </a:blip>
          <a:stretch>
            <a:fillRect/>
          </a:stretch>
        </p:blipFill>
        <p:spPr>
          <a:xfrm>
            <a:off x="6794913" y="5380361"/>
            <a:ext cx="5740828" cy="3651071"/>
          </a:xfrm>
          <a:prstGeom prst="rect">
            <a:avLst/>
          </a:prstGeom>
          <a:ln w="12700">
            <a:miter lim="400000"/>
          </a:ln>
        </p:spPr>
      </p:pic>
      <p:sp>
        <p:nvSpPr>
          <p:cNvPr id="257" name="Text"/>
          <p:cNvSpPr txBox="1"/>
          <p:nvPr/>
        </p:nvSpPr>
        <p:spPr>
          <a:xfrm>
            <a:off x="6311446" y="4751343"/>
            <a:ext cx="190501"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MRL-SPL TDP 2013"/>
          <p:cNvSpPr txBox="1"/>
          <p:nvPr>
            <p:ph type="body" idx="13"/>
          </p:nvPr>
        </p:nvSpPr>
        <p:spPr>
          <a:prstGeom prst="rect">
            <a:avLst/>
          </a:prstGeom>
        </p:spPr>
        <p:txBody>
          <a:bodyPr/>
          <a:lstStyle/>
          <a:p>
            <a:pPr/>
            <a:r>
              <a:t>MRL-SPL TDP 2013</a:t>
            </a:r>
          </a:p>
        </p:txBody>
      </p:sp>
      <p:sp>
        <p:nvSpPr>
          <p:cNvPr id="260" name="Behavior Control"/>
          <p:cNvSpPr txBox="1"/>
          <p:nvPr>
            <p:ph type="title"/>
          </p:nvPr>
        </p:nvSpPr>
        <p:spPr>
          <a:prstGeom prst="rect">
            <a:avLst/>
          </a:prstGeom>
        </p:spPr>
        <p:txBody>
          <a:bodyPr/>
          <a:lstStyle>
            <a:lvl1pPr defTabSz="467359">
              <a:spcBef>
                <a:spcPts val="2200"/>
              </a:spcBef>
              <a:defRPr sz="4800"/>
            </a:lvl1pPr>
          </a:lstStyle>
          <a:p>
            <a:pPr/>
            <a:r>
              <a:t>Behavior Control</a:t>
            </a:r>
          </a:p>
        </p:txBody>
      </p:sp>
      <p:sp>
        <p:nvSpPr>
          <p:cNvPr id="261" name="Behavior Module Structure…"/>
          <p:cNvSpPr txBox="1"/>
          <p:nvPr>
            <p:ph type="body" idx="1"/>
          </p:nvPr>
        </p:nvSpPr>
        <p:spPr>
          <a:prstGeom prst="rect">
            <a:avLst/>
          </a:prstGeom>
        </p:spPr>
        <p:txBody>
          <a:bodyPr/>
          <a:lstStyle/>
          <a:p>
            <a:pPr/>
            <a:r>
              <a:t>Behavior Module Structure</a:t>
            </a:r>
          </a:p>
          <a:p>
            <a:pPr/>
            <a:r>
              <a:t>Path Planning</a:t>
            </a:r>
          </a:p>
          <a:p>
            <a:pPr/>
            <a:r>
              <a:t>Dynamic Head Motion</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Finite State Machine…"/>
          <p:cNvSpPr txBox="1"/>
          <p:nvPr>
            <p:ph type="body" sz="half" idx="1"/>
          </p:nvPr>
        </p:nvSpPr>
        <p:spPr>
          <a:xfrm>
            <a:off x="406400" y="2743200"/>
            <a:ext cx="7244975" cy="6108700"/>
          </a:xfrm>
          <a:prstGeom prst="rect">
            <a:avLst/>
          </a:prstGeom>
        </p:spPr>
        <p:txBody>
          <a:bodyPr/>
          <a:lstStyle/>
          <a:p>
            <a:pPr marL="435609" indent="-435609" defTabSz="572516">
              <a:spcBef>
                <a:spcPts val="2700"/>
              </a:spcBef>
              <a:defRPr sz="3332"/>
            </a:pPr>
            <a:r>
              <a:t>Finite State Machine</a:t>
            </a:r>
          </a:p>
          <a:p>
            <a:pPr marL="435609" indent="-435609" defTabSz="572516">
              <a:spcBef>
                <a:spcPts val="2700"/>
              </a:spcBef>
              <a:defRPr sz="3332"/>
            </a:pPr>
            <a:r>
              <a:t>Control the robot actions based on World-Model Data.</a:t>
            </a:r>
          </a:p>
          <a:p>
            <a:pPr marL="435609" indent="-435609" defTabSz="572516">
              <a:spcBef>
                <a:spcPts val="2700"/>
              </a:spcBef>
              <a:defRPr sz="3332"/>
            </a:pPr>
            <a:r>
              <a:t>Action Level:</a:t>
            </a:r>
          </a:p>
          <a:p>
            <a:pPr lvl="1" marL="871219" indent="-435609" defTabSz="572516">
              <a:spcBef>
                <a:spcPts val="1400"/>
              </a:spcBef>
              <a:buChar char="✓"/>
              <a:defRPr sz="3332"/>
            </a:pPr>
            <a:r>
              <a:t>High-Level (e.g. player role)</a:t>
            </a:r>
          </a:p>
          <a:p>
            <a:pPr lvl="1" marL="871219" indent="-435609" defTabSz="572516">
              <a:spcBef>
                <a:spcPts val="1400"/>
              </a:spcBef>
              <a:buChar char="✓"/>
              <a:defRPr sz="3332"/>
            </a:pPr>
            <a:r>
              <a:t>Mid-Level  (e.g. Search for Ball)</a:t>
            </a:r>
          </a:p>
          <a:p>
            <a:pPr lvl="1" marL="871219" indent="-435609" defTabSz="572516">
              <a:spcBef>
                <a:spcPts val="1400"/>
              </a:spcBef>
              <a:buChar char="✓"/>
              <a:defRPr sz="3332"/>
            </a:pPr>
            <a:r>
              <a:t>Low-Level (e.g. Move forward 10step)</a:t>
            </a:r>
          </a:p>
        </p:txBody>
      </p:sp>
      <p:sp>
        <p:nvSpPr>
          <p:cNvPr id="264" name="MRL-SPL TDP 2013"/>
          <p:cNvSpPr txBox="1"/>
          <p:nvPr>
            <p:ph type="body" idx="13"/>
          </p:nvPr>
        </p:nvSpPr>
        <p:spPr>
          <a:prstGeom prst="rect">
            <a:avLst/>
          </a:prstGeom>
        </p:spPr>
        <p:txBody>
          <a:bodyPr/>
          <a:lstStyle/>
          <a:p>
            <a:pPr/>
            <a:r>
              <a:t>MRL-SPL TDP 2013</a:t>
            </a:r>
          </a:p>
        </p:txBody>
      </p:sp>
      <p:sp>
        <p:nvSpPr>
          <p:cNvPr id="265" name="Behavior Module Structure"/>
          <p:cNvSpPr txBox="1"/>
          <p:nvPr>
            <p:ph type="title"/>
          </p:nvPr>
        </p:nvSpPr>
        <p:spPr>
          <a:prstGeom prst="rect">
            <a:avLst/>
          </a:prstGeom>
        </p:spPr>
        <p:txBody>
          <a:bodyPr/>
          <a:lstStyle>
            <a:lvl1pPr defTabSz="467359">
              <a:spcBef>
                <a:spcPts val="2200"/>
              </a:spcBef>
              <a:defRPr sz="4800"/>
            </a:lvl1pPr>
          </a:lstStyle>
          <a:p>
            <a:pPr/>
            <a:r>
              <a:t>Behavior Module Structure</a:t>
            </a:r>
          </a:p>
        </p:txBody>
      </p:sp>
      <p:pic>
        <p:nvPicPr>
          <p:cNvPr id="266" name="Fsm_Moore_model_door_control.svg.png" descr="Fsm_Moore_model_door_control.svg.png"/>
          <p:cNvPicPr>
            <a:picLocks noChangeAspect="1"/>
          </p:cNvPicPr>
          <p:nvPr/>
        </p:nvPicPr>
        <p:blipFill>
          <a:blip r:embed="rId2">
            <a:extLst/>
          </a:blip>
          <a:stretch>
            <a:fillRect/>
          </a:stretch>
        </p:blipFill>
        <p:spPr>
          <a:xfrm>
            <a:off x="7635847" y="3383522"/>
            <a:ext cx="4784561" cy="4828056"/>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MRL-SPL TDP 2013"/>
          <p:cNvSpPr txBox="1"/>
          <p:nvPr>
            <p:ph type="body" idx="13"/>
          </p:nvPr>
        </p:nvSpPr>
        <p:spPr>
          <a:prstGeom prst="rect">
            <a:avLst/>
          </a:prstGeom>
        </p:spPr>
        <p:txBody>
          <a:bodyPr/>
          <a:lstStyle/>
          <a:p>
            <a:pPr/>
            <a:r>
              <a:t>MRL-SPL TDP 2013</a:t>
            </a:r>
          </a:p>
        </p:txBody>
      </p:sp>
      <p:sp>
        <p:nvSpPr>
          <p:cNvPr id="269" name="Path Planning"/>
          <p:cNvSpPr txBox="1"/>
          <p:nvPr>
            <p:ph type="title"/>
          </p:nvPr>
        </p:nvSpPr>
        <p:spPr>
          <a:prstGeom prst="rect">
            <a:avLst/>
          </a:prstGeom>
        </p:spPr>
        <p:txBody>
          <a:bodyPr/>
          <a:lstStyle>
            <a:lvl1pPr defTabSz="467359">
              <a:spcBef>
                <a:spcPts val="2200"/>
              </a:spcBef>
              <a:defRPr sz="4800"/>
            </a:lvl1pPr>
          </a:lstStyle>
          <a:p>
            <a:pPr/>
            <a:r>
              <a:t>Path Planning</a:t>
            </a:r>
          </a:p>
        </p:txBody>
      </p:sp>
      <p:sp>
        <p:nvSpPr>
          <p:cNvPr id="270" name="Using Rapid-Exploring Random Trees (RRT)…"/>
          <p:cNvSpPr txBox="1"/>
          <p:nvPr>
            <p:ph type="body" idx="1"/>
          </p:nvPr>
        </p:nvSpPr>
        <p:spPr>
          <a:prstGeom prst="rect">
            <a:avLst/>
          </a:prstGeom>
        </p:spPr>
        <p:txBody>
          <a:bodyPr/>
          <a:lstStyle/>
          <a:p>
            <a:pPr/>
            <a:r>
              <a:t>Using Rapid-Exploring Random Trees (RRT)</a:t>
            </a:r>
          </a:p>
          <a:p>
            <a:pPr/>
            <a:r>
              <a:t>Find the optimal path to the target.</a:t>
            </a:r>
          </a:p>
        </p:txBody>
      </p:sp>
      <p:pic>
        <p:nvPicPr>
          <p:cNvPr id="271" name="page6image34165840.jpg" descr="page6image34165840.jpg"/>
          <p:cNvPicPr>
            <a:picLocks noChangeAspect="1"/>
          </p:cNvPicPr>
          <p:nvPr/>
        </p:nvPicPr>
        <p:blipFill>
          <a:blip r:embed="rId2">
            <a:extLst/>
          </a:blip>
          <a:stretch>
            <a:fillRect/>
          </a:stretch>
        </p:blipFill>
        <p:spPr>
          <a:xfrm>
            <a:off x="1331945" y="5460765"/>
            <a:ext cx="5010655" cy="3386406"/>
          </a:xfrm>
          <a:prstGeom prst="rect">
            <a:avLst/>
          </a:prstGeom>
          <a:ln w="12700">
            <a:miter lim="400000"/>
          </a:ln>
        </p:spPr>
      </p:pic>
      <p:sp>
        <p:nvSpPr>
          <p:cNvPr id="272" name="Text"/>
          <p:cNvSpPr txBox="1"/>
          <p:nvPr/>
        </p:nvSpPr>
        <p:spPr>
          <a:xfrm>
            <a:off x="2349500" y="1955799"/>
            <a:ext cx="190500"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pic>
        <p:nvPicPr>
          <p:cNvPr id="273" name="page6image34162304.jpg" descr="page6image34162304.jpg"/>
          <p:cNvPicPr>
            <a:picLocks noChangeAspect="1"/>
          </p:cNvPicPr>
          <p:nvPr/>
        </p:nvPicPr>
        <p:blipFill>
          <a:blip r:embed="rId3">
            <a:extLst/>
          </a:blip>
          <a:stretch>
            <a:fillRect/>
          </a:stretch>
        </p:blipFill>
        <p:spPr>
          <a:xfrm>
            <a:off x="6722905" y="5460765"/>
            <a:ext cx="4949950" cy="3386406"/>
          </a:xfrm>
          <a:prstGeom prst="rect">
            <a:avLst/>
          </a:prstGeom>
          <a:ln w="12700">
            <a:miter lim="400000"/>
          </a:ln>
        </p:spPr>
      </p:pic>
      <p:sp>
        <p:nvSpPr>
          <p:cNvPr id="274" name="Text"/>
          <p:cNvSpPr txBox="1"/>
          <p:nvPr/>
        </p:nvSpPr>
        <p:spPr>
          <a:xfrm>
            <a:off x="2381250" y="1943099"/>
            <a:ext cx="190500"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MRL-SPL TDP 2013"/>
          <p:cNvSpPr txBox="1"/>
          <p:nvPr>
            <p:ph type="body" idx="13"/>
          </p:nvPr>
        </p:nvSpPr>
        <p:spPr>
          <a:prstGeom prst="rect">
            <a:avLst/>
          </a:prstGeom>
        </p:spPr>
        <p:txBody>
          <a:bodyPr/>
          <a:lstStyle/>
          <a:p>
            <a:pPr/>
            <a:r>
              <a:t>MRL-SPL TDP 2013</a:t>
            </a:r>
          </a:p>
        </p:txBody>
      </p:sp>
      <p:pic>
        <p:nvPicPr>
          <p:cNvPr id="170" name="SBR_NAO-Hero_FullRobot.png" descr="SBR_NAO-Hero_FullRobot.png"/>
          <p:cNvPicPr>
            <a:picLocks noChangeAspect="1"/>
          </p:cNvPicPr>
          <p:nvPr>
            <p:ph type="pic" idx="14"/>
          </p:nvPr>
        </p:nvPicPr>
        <p:blipFill>
          <a:blip r:embed="rId2">
            <a:extLst/>
          </a:blip>
          <a:srcRect l="0" t="0" r="0" b="2117"/>
          <a:stretch>
            <a:fillRect/>
          </a:stretch>
        </p:blipFill>
        <p:spPr>
          <a:xfrm>
            <a:off x="7546439" y="1701800"/>
            <a:ext cx="4617522" cy="7632701"/>
          </a:xfrm>
          <a:prstGeom prst="rect">
            <a:avLst/>
          </a:prstGeom>
        </p:spPr>
      </p:pic>
      <p:sp>
        <p:nvSpPr>
          <p:cNvPr id="171" name="Introduction"/>
          <p:cNvSpPr txBox="1"/>
          <p:nvPr>
            <p:ph type="title"/>
          </p:nvPr>
        </p:nvSpPr>
        <p:spPr>
          <a:prstGeom prst="rect">
            <a:avLst/>
          </a:prstGeom>
        </p:spPr>
        <p:txBody>
          <a:bodyPr/>
          <a:lstStyle>
            <a:lvl1pPr defTabSz="467359">
              <a:spcBef>
                <a:spcPts val="2200"/>
              </a:spcBef>
              <a:defRPr sz="4800"/>
            </a:lvl1pPr>
          </a:lstStyle>
          <a:p>
            <a:pPr/>
            <a:r>
              <a:t>Introduction</a:t>
            </a:r>
          </a:p>
        </p:txBody>
      </p:sp>
      <p:sp>
        <p:nvSpPr>
          <p:cNvPr id="172" name="MRL Participate in RoboCup since 2002…"/>
          <p:cNvSpPr txBox="1"/>
          <p:nvPr>
            <p:ph type="body" sz="half" idx="1"/>
          </p:nvPr>
        </p:nvSpPr>
        <p:spPr>
          <a:prstGeom prst="rect">
            <a:avLst/>
          </a:prstGeom>
        </p:spPr>
        <p:txBody>
          <a:bodyPr/>
          <a:lstStyle/>
          <a:p>
            <a:pPr/>
            <a:r>
              <a:t>MRL Participate in RoboCup since 2002</a:t>
            </a:r>
          </a:p>
          <a:p>
            <a:pPr/>
            <a:r>
              <a:t>MRL-SPL Participate in RoboCup from 2012 to 2017</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MRL-SPL TDP 2013"/>
          <p:cNvSpPr txBox="1"/>
          <p:nvPr>
            <p:ph type="body" idx="13"/>
          </p:nvPr>
        </p:nvSpPr>
        <p:spPr>
          <a:prstGeom prst="rect">
            <a:avLst/>
          </a:prstGeom>
        </p:spPr>
        <p:txBody>
          <a:bodyPr/>
          <a:lstStyle/>
          <a:p>
            <a:pPr/>
            <a:r>
              <a:t>MRL-SPL TDP 2013</a:t>
            </a:r>
          </a:p>
        </p:txBody>
      </p:sp>
      <p:sp>
        <p:nvSpPr>
          <p:cNvPr id="277" name="Dynamic Head Motion"/>
          <p:cNvSpPr txBox="1"/>
          <p:nvPr>
            <p:ph type="title"/>
          </p:nvPr>
        </p:nvSpPr>
        <p:spPr>
          <a:prstGeom prst="rect">
            <a:avLst/>
          </a:prstGeom>
        </p:spPr>
        <p:txBody>
          <a:bodyPr/>
          <a:lstStyle>
            <a:lvl1pPr defTabSz="467359">
              <a:spcBef>
                <a:spcPts val="2200"/>
              </a:spcBef>
              <a:defRPr sz="4800"/>
            </a:lvl1pPr>
          </a:lstStyle>
          <a:p>
            <a:pPr/>
            <a:r>
              <a:t>Dynamic Head Motion</a:t>
            </a:r>
          </a:p>
        </p:txBody>
      </p:sp>
      <p:sp>
        <p:nvSpPr>
          <p:cNvPr id="278" name="Probability Grid on the Field…"/>
          <p:cNvSpPr txBox="1"/>
          <p:nvPr>
            <p:ph type="body" idx="1"/>
          </p:nvPr>
        </p:nvSpPr>
        <p:spPr>
          <a:prstGeom prst="rect">
            <a:avLst/>
          </a:prstGeom>
        </p:spPr>
        <p:txBody>
          <a:bodyPr/>
          <a:lstStyle/>
          <a:p>
            <a:pPr/>
            <a:r>
              <a:t>Probability Grid on the Field</a:t>
            </a:r>
          </a:p>
          <a:p>
            <a:pPr/>
            <a:r>
              <a:t>Look grid with highest information</a:t>
            </a:r>
          </a:p>
          <a:p>
            <a:pPr>
              <a:spcBef>
                <a:spcPts val="1500"/>
              </a:spcBef>
            </a:pPr>
            <a:r>
              <a:t>Informative objects:</a:t>
            </a:r>
          </a:p>
          <a:p>
            <a:pPr lvl="1">
              <a:spcBef>
                <a:spcPts val="1500"/>
              </a:spcBef>
              <a:buChar char="✓"/>
            </a:pPr>
            <a:r>
              <a:t>Landmarks (Goal-posts, Lines)</a:t>
            </a:r>
          </a:p>
          <a:p>
            <a:pPr lvl="1">
              <a:spcBef>
                <a:spcPts val="1500"/>
              </a:spcBef>
              <a:buChar char="✓"/>
            </a:pPr>
            <a:r>
              <a:t>Ball</a:t>
            </a:r>
          </a:p>
          <a:p>
            <a:pPr lvl="1">
              <a:spcBef>
                <a:spcPts val="1500"/>
              </a:spcBef>
              <a:buChar char="✓"/>
            </a:pPr>
            <a:r>
              <a:t>Obstacles</a:t>
            </a:r>
          </a:p>
        </p:txBody>
      </p:sp>
      <p:pic>
        <p:nvPicPr>
          <p:cNvPr id="279" name="page7image34497888.png" descr="page7image34497888.png"/>
          <p:cNvPicPr>
            <a:picLocks noChangeAspect="1"/>
          </p:cNvPicPr>
          <p:nvPr/>
        </p:nvPicPr>
        <p:blipFill>
          <a:blip r:embed="rId2">
            <a:extLst/>
          </a:blip>
          <a:stretch>
            <a:fillRect/>
          </a:stretch>
        </p:blipFill>
        <p:spPr>
          <a:xfrm>
            <a:off x="8712037" y="2807884"/>
            <a:ext cx="3810001" cy="2654301"/>
          </a:xfrm>
          <a:prstGeom prst="rect">
            <a:avLst/>
          </a:prstGeom>
          <a:ln w="12700">
            <a:miter lim="400000"/>
          </a:ln>
        </p:spPr>
      </p:pic>
      <p:sp>
        <p:nvSpPr>
          <p:cNvPr id="280" name="Text"/>
          <p:cNvSpPr txBox="1"/>
          <p:nvPr/>
        </p:nvSpPr>
        <p:spPr>
          <a:xfrm>
            <a:off x="8712037" y="2579284"/>
            <a:ext cx="190501"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pic>
        <p:nvPicPr>
          <p:cNvPr id="281" name="page7image34504128.png" descr="page7image34504128.png"/>
          <p:cNvPicPr>
            <a:picLocks noChangeAspect="1"/>
          </p:cNvPicPr>
          <p:nvPr/>
        </p:nvPicPr>
        <p:blipFill>
          <a:blip r:embed="rId3">
            <a:extLst/>
          </a:blip>
          <a:stretch>
            <a:fillRect/>
          </a:stretch>
        </p:blipFill>
        <p:spPr>
          <a:xfrm>
            <a:off x="8680287" y="5591758"/>
            <a:ext cx="3873501" cy="2692401"/>
          </a:xfrm>
          <a:prstGeom prst="rect">
            <a:avLst/>
          </a:prstGeom>
          <a:ln w="12700">
            <a:miter lim="400000"/>
          </a:ln>
        </p:spPr>
      </p:pic>
      <p:sp>
        <p:nvSpPr>
          <p:cNvPr id="282" name="Text"/>
          <p:cNvSpPr txBox="1"/>
          <p:nvPr/>
        </p:nvSpPr>
        <p:spPr>
          <a:xfrm>
            <a:off x="8680287" y="5363158"/>
            <a:ext cx="190501"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MRL-SPL TDP 2013"/>
          <p:cNvSpPr txBox="1"/>
          <p:nvPr>
            <p:ph type="body" idx="13"/>
          </p:nvPr>
        </p:nvSpPr>
        <p:spPr>
          <a:prstGeom prst="rect">
            <a:avLst/>
          </a:prstGeom>
        </p:spPr>
        <p:txBody>
          <a:bodyPr/>
          <a:lstStyle/>
          <a:p>
            <a:pPr/>
            <a:r>
              <a:t>MRL-SPL TDP 2013</a:t>
            </a:r>
          </a:p>
        </p:txBody>
      </p:sp>
      <p:sp>
        <p:nvSpPr>
          <p:cNvPr id="285" name="Motion Control"/>
          <p:cNvSpPr txBox="1"/>
          <p:nvPr>
            <p:ph type="title"/>
          </p:nvPr>
        </p:nvSpPr>
        <p:spPr>
          <a:prstGeom prst="rect">
            <a:avLst/>
          </a:prstGeom>
        </p:spPr>
        <p:txBody>
          <a:bodyPr/>
          <a:lstStyle>
            <a:lvl1pPr defTabSz="467359">
              <a:spcBef>
                <a:spcPts val="2200"/>
              </a:spcBef>
              <a:defRPr sz="4800"/>
            </a:lvl1pPr>
          </a:lstStyle>
          <a:p>
            <a:pPr/>
            <a:r>
              <a:t>Motion Control</a:t>
            </a:r>
          </a:p>
        </p:txBody>
      </p:sp>
      <p:sp>
        <p:nvSpPr>
          <p:cNvPr id="286" name="Walk Engine…"/>
          <p:cNvSpPr txBox="1"/>
          <p:nvPr>
            <p:ph type="body" idx="1"/>
          </p:nvPr>
        </p:nvSpPr>
        <p:spPr>
          <a:prstGeom prst="rect">
            <a:avLst/>
          </a:prstGeom>
        </p:spPr>
        <p:txBody>
          <a:bodyPr/>
          <a:lstStyle/>
          <a:p>
            <a:pPr/>
            <a:r>
              <a:t>Walk Engine</a:t>
            </a:r>
          </a:p>
          <a:p>
            <a:pPr/>
            <a:r>
              <a:t>Dynamic Kick Engine</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MRL-SPL TDP 2013"/>
          <p:cNvSpPr txBox="1"/>
          <p:nvPr>
            <p:ph type="body" idx="13"/>
          </p:nvPr>
        </p:nvSpPr>
        <p:spPr>
          <a:prstGeom prst="rect">
            <a:avLst/>
          </a:prstGeom>
        </p:spPr>
        <p:txBody>
          <a:bodyPr/>
          <a:lstStyle/>
          <a:p>
            <a:pPr/>
            <a:r>
              <a:t>MRL-SPL TDP 2013</a:t>
            </a:r>
          </a:p>
        </p:txBody>
      </p:sp>
      <p:sp>
        <p:nvSpPr>
          <p:cNvPr id="289" name="Walk Engine"/>
          <p:cNvSpPr txBox="1"/>
          <p:nvPr>
            <p:ph type="title"/>
          </p:nvPr>
        </p:nvSpPr>
        <p:spPr>
          <a:prstGeom prst="rect">
            <a:avLst/>
          </a:prstGeom>
        </p:spPr>
        <p:txBody>
          <a:bodyPr/>
          <a:lstStyle>
            <a:lvl1pPr defTabSz="467359">
              <a:spcBef>
                <a:spcPts val="2200"/>
              </a:spcBef>
              <a:defRPr sz="4800"/>
            </a:lvl1pPr>
          </a:lstStyle>
          <a:p>
            <a:pPr/>
            <a:r>
              <a:t>Walk Engine</a:t>
            </a:r>
          </a:p>
        </p:txBody>
      </p:sp>
      <p:sp>
        <p:nvSpPr>
          <p:cNvPr id="290" name="Inverted Pendulum"/>
          <p:cNvSpPr txBox="1"/>
          <p:nvPr>
            <p:ph type="body" idx="1"/>
          </p:nvPr>
        </p:nvSpPr>
        <p:spPr>
          <a:prstGeom prst="rect">
            <a:avLst/>
          </a:prstGeom>
        </p:spPr>
        <p:txBody>
          <a:bodyPr/>
          <a:lstStyle/>
          <a:p>
            <a:pPr/>
            <a:r>
              <a:t>Inverted Pendulum</a:t>
            </a:r>
          </a:p>
        </p:txBody>
      </p:sp>
      <p:pic>
        <p:nvPicPr>
          <p:cNvPr id="291" name="Image" descr="Image"/>
          <p:cNvPicPr>
            <a:picLocks noChangeAspect="1"/>
          </p:cNvPicPr>
          <p:nvPr/>
        </p:nvPicPr>
        <p:blipFill>
          <a:blip r:embed="rId2">
            <a:extLst/>
          </a:blip>
          <a:srcRect l="26991" t="0" r="0" b="0"/>
          <a:stretch>
            <a:fillRect/>
          </a:stretch>
        </p:blipFill>
        <p:spPr>
          <a:xfrm>
            <a:off x="5708335" y="3283346"/>
            <a:ext cx="6608823" cy="5028518"/>
          </a:xfrm>
          <a:prstGeom prst="rect">
            <a:avLst/>
          </a:prstGeom>
          <a:ln w="12700">
            <a:miter lim="400000"/>
          </a:ln>
        </p:spPr>
      </p:pic>
      <p:sp>
        <p:nvSpPr>
          <p:cNvPr id="292" name="Circle"/>
          <p:cNvSpPr/>
          <p:nvPr/>
        </p:nvSpPr>
        <p:spPr>
          <a:xfrm>
            <a:off x="2332677" y="7072339"/>
            <a:ext cx="1270001" cy="1270001"/>
          </a:xfrm>
          <a:prstGeom prst="ellipse">
            <a:avLst/>
          </a:pr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93" name="Line"/>
          <p:cNvSpPr/>
          <p:nvPr/>
        </p:nvSpPr>
        <p:spPr>
          <a:xfrm flipH="1" flipV="1">
            <a:off x="2449319" y="4624473"/>
            <a:ext cx="505237" cy="3066649"/>
          </a:xfrm>
          <a:prstGeom prst="line">
            <a:avLst/>
          </a:prstGeom>
          <a:ln w="127000">
            <a:solidFill>
              <a:schemeClr val="accent1"/>
            </a:solidFill>
            <a:miter lim="400000"/>
          </a:ln>
        </p:spPr>
        <p:txBody>
          <a:bodyPr lIns="50800" tIns="50800" rIns="50800" bIns="50800" anchor="ctr"/>
          <a:lstStyle/>
          <a:p>
            <a:pPr algn="ctr">
              <a:lnSpc>
                <a:spcPct val="80000"/>
              </a:lnSpc>
              <a:spcBef>
                <a:spcPts val="0"/>
              </a:spcBef>
              <a:defRPr cap="all" sz="2800">
                <a:latin typeface="+mn-lt"/>
                <a:ea typeface="+mn-ea"/>
                <a:cs typeface="+mn-cs"/>
                <a:sym typeface="DIN Condensed"/>
              </a:defRPr>
            </a:pPr>
          </a:p>
        </p:txBody>
      </p:sp>
      <p:sp>
        <p:nvSpPr>
          <p:cNvPr id="294" name="Pendulum"/>
          <p:cNvSpPr txBox="1"/>
          <p:nvPr/>
        </p:nvSpPr>
        <p:spPr>
          <a:xfrm>
            <a:off x="2322390" y="8451615"/>
            <a:ext cx="1290575"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Pendulum</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MRL-SPL TDP 2013"/>
          <p:cNvSpPr txBox="1"/>
          <p:nvPr>
            <p:ph type="body" idx="13"/>
          </p:nvPr>
        </p:nvSpPr>
        <p:spPr>
          <a:prstGeom prst="rect">
            <a:avLst/>
          </a:prstGeom>
        </p:spPr>
        <p:txBody>
          <a:bodyPr/>
          <a:lstStyle/>
          <a:p>
            <a:pPr/>
            <a:r>
              <a:t>MRL-SPL TDP 2013</a:t>
            </a:r>
          </a:p>
        </p:txBody>
      </p:sp>
      <p:sp>
        <p:nvSpPr>
          <p:cNvPr id="297" name="Walk Engine"/>
          <p:cNvSpPr txBox="1"/>
          <p:nvPr>
            <p:ph type="title"/>
          </p:nvPr>
        </p:nvSpPr>
        <p:spPr>
          <a:prstGeom prst="rect">
            <a:avLst/>
          </a:prstGeom>
        </p:spPr>
        <p:txBody>
          <a:bodyPr/>
          <a:lstStyle>
            <a:lvl1pPr defTabSz="467359">
              <a:spcBef>
                <a:spcPts val="2200"/>
              </a:spcBef>
              <a:defRPr sz="4800"/>
            </a:lvl1pPr>
          </a:lstStyle>
          <a:p>
            <a:pPr/>
            <a:r>
              <a:t>Walk Engine</a:t>
            </a:r>
          </a:p>
        </p:txBody>
      </p:sp>
      <p:sp>
        <p:nvSpPr>
          <p:cNvPr id="298" name="Balancing on two foot is like inverted pendulum.…"/>
          <p:cNvSpPr txBox="1"/>
          <p:nvPr>
            <p:ph type="body" idx="1"/>
          </p:nvPr>
        </p:nvSpPr>
        <p:spPr>
          <a:prstGeom prst="rect">
            <a:avLst/>
          </a:prstGeom>
        </p:spPr>
        <p:txBody>
          <a:bodyPr/>
          <a:lstStyle/>
          <a:p>
            <a:pPr/>
            <a:r>
              <a:t>Balancing on two foot is like inverted pendulum.</a:t>
            </a:r>
          </a:p>
          <a:p>
            <a:pPr/>
            <a:r>
              <a:t>Center Of Mass (CoM) is the pendulum.</a:t>
            </a:r>
          </a:p>
        </p:txBody>
      </p:sp>
      <p:pic>
        <p:nvPicPr>
          <p:cNvPr id="299" name="Image" descr="Image"/>
          <p:cNvPicPr>
            <a:picLocks noChangeAspect="1"/>
          </p:cNvPicPr>
          <p:nvPr/>
        </p:nvPicPr>
        <p:blipFill>
          <a:blip r:embed="rId2">
            <a:extLst/>
          </a:blip>
          <a:stretch>
            <a:fillRect/>
          </a:stretch>
        </p:blipFill>
        <p:spPr>
          <a:xfrm>
            <a:off x="3099704" y="5344342"/>
            <a:ext cx="6805392" cy="3143232"/>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MRL-SPL TDP 2013"/>
          <p:cNvSpPr txBox="1"/>
          <p:nvPr>
            <p:ph type="body" idx="13"/>
          </p:nvPr>
        </p:nvSpPr>
        <p:spPr>
          <a:prstGeom prst="rect">
            <a:avLst/>
          </a:prstGeom>
        </p:spPr>
        <p:txBody>
          <a:bodyPr/>
          <a:lstStyle/>
          <a:p>
            <a:pPr/>
            <a:r>
              <a:t>MRL-SPL TDP 2013</a:t>
            </a:r>
          </a:p>
        </p:txBody>
      </p:sp>
      <p:sp>
        <p:nvSpPr>
          <p:cNvPr id="302" name="Walk Engine"/>
          <p:cNvSpPr txBox="1"/>
          <p:nvPr>
            <p:ph type="title"/>
          </p:nvPr>
        </p:nvSpPr>
        <p:spPr>
          <a:prstGeom prst="rect">
            <a:avLst/>
          </a:prstGeom>
        </p:spPr>
        <p:txBody>
          <a:bodyPr/>
          <a:lstStyle>
            <a:lvl1pPr defTabSz="467359">
              <a:spcBef>
                <a:spcPts val="2200"/>
              </a:spcBef>
              <a:defRPr sz="4800"/>
            </a:lvl1pPr>
          </a:lstStyle>
          <a:p>
            <a:pPr/>
            <a:r>
              <a:t>Walk Engine</a:t>
            </a:r>
          </a:p>
        </p:txBody>
      </p:sp>
      <p:sp>
        <p:nvSpPr>
          <p:cNvPr id="303" name="Zero Moment Point (ZMP) is calculated via CoM…"/>
          <p:cNvSpPr txBox="1"/>
          <p:nvPr>
            <p:ph type="body" sz="half" idx="1"/>
          </p:nvPr>
        </p:nvSpPr>
        <p:spPr>
          <a:xfrm>
            <a:off x="406400" y="2743200"/>
            <a:ext cx="6027497" cy="6108700"/>
          </a:xfrm>
          <a:prstGeom prst="rect">
            <a:avLst/>
          </a:prstGeom>
        </p:spPr>
        <p:txBody>
          <a:bodyPr/>
          <a:lstStyle/>
          <a:p>
            <a:pPr/>
            <a:r>
              <a:t>Zero Moment Point (ZMP) is calculated via CoM</a:t>
            </a:r>
          </a:p>
          <a:p>
            <a:pPr/>
            <a:r>
              <a:t>We control the robot in a way that ZMP follows the CoM</a:t>
            </a:r>
          </a:p>
          <a:p>
            <a:pPr/>
            <a:r>
              <a:t>Control using: LIPM</a:t>
            </a:r>
          </a:p>
        </p:txBody>
      </p:sp>
      <p:pic>
        <p:nvPicPr>
          <p:cNvPr id="304" name="page8image34105088.png" descr="page8image34105088.png"/>
          <p:cNvPicPr>
            <a:picLocks noChangeAspect="1"/>
          </p:cNvPicPr>
          <p:nvPr/>
        </p:nvPicPr>
        <p:blipFill>
          <a:blip r:embed="rId2">
            <a:extLst/>
          </a:blip>
          <a:stretch>
            <a:fillRect/>
          </a:stretch>
        </p:blipFill>
        <p:spPr>
          <a:xfrm>
            <a:off x="6463251" y="3627947"/>
            <a:ext cx="6027497" cy="4339206"/>
          </a:xfrm>
          <a:prstGeom prst="rect">
            <a:avLst/>
          </a:prstGeom>
          <a:ln w="12700">
            <a:miter lim="400000"/>
          </a:ln>
        </p:spPr>
      </p:pic>
      <p:sp>
        <p:nvSpPr>
          <p:cNvPr id="305" name="Text"/>
          <p:cNvSpPr txBox="1"/>
          <p:nvPr/>
        </p:nvSpPr>
        <p:spPr>
          <a:xfrm>
            <a:off x="7121374" y="3024596"/>
            <a:ext cx="190501"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2800"/>
              </a:lnSpc>
              <a:spcBef>
                <a:spcPts val="0"/>
              </a:spcBef>
              <a:defRPr sz="1200">
                <a:solidFill>
                  <a:srgbClr val="000000"/>
                </a:solidFill>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MRL-SPL TDP 2013"/>
          <p:cNvSpPr txBox="1"/>
          <p:nvPr>
            <p:ph type="body" idx="13"/>
          </p:nvPr>
        </p:nvSpPr>
        <p:spPr>
          <a:prstGeom prst="rect">
            <a:avLst/>
          </a:prstGeom>
        </p:spPr>
        <p:txBody>
          <a:bodyPr/>
          <a:lstStyle/>
          <a:p>
            <a:pPr/>
            <a:r>
              <a:t>MRL-SPL TDP 2013</a:t>
            </a:r>
          </a:p>
        </p:txBody>
      </p:sp>
      <p:sp>
        <p:nvSpPr>
          <p:cNvPr id="308" name="Dynamic Kick Engine"/>
          <p:cNvSpPr txBox="1"/>
          <p:nvPr>
            <p:ph type="title"/>
          </p:nvPr>
        </p:nvSpPr>
        <p:spPr>
          <a:prstGeom prst="rect">
            <a:avLst/>
          </a:prstGeom>
        </p:spPr>
        <p:txBody>
          <a:bodyPr/>
          <a:lstStyle>
            <a:lvl1pPr defTabSz="467359">
              <a:spcBef>
                <a:spcPts val="2200"/>
              </a:spcBef>
              <a:defRPr sz="4800"/>
            </a:lvl1pPr>
          </a:lstStyle>
          <a:p>
            <a:pPr/>
            <a:r>
              <a:t>Dynamic Kick Engine</a:t>
            </a:r>
          </a:p>
        </p:txBody>
      </p:sp>
      <p:sp>
        <p:nvSpPr>
          <p:cNvPr id="309" name="Normally we use Special Action…"/>
          <p:cNvSpPr txBox="1"/>
          <p:nvPr>
            <p:ph type="body" idx="1"/>
          </p:nvPr>
        </p:nvSpPr>
        <p:spPr>
          <a:prstGeom prst="rect">
            <a:avLst/>
          </a:prstGeom>
        </p:spPr>
        <p:txBody>
          <a:bodyPr/>
          <a:lstStyle/>
          <a:p>
            <a:pPr>
              <a:spcBef>
                <a:spcPts val="2300"/>
              </a:spcBef>
            </a:pPr>
            <a:r>
              <a:t>Normally we use Special Action</a:t>
            </a:r>
          </a:p>
          <a:p>
            <a:pPr lvl="1">
              <a:spcBef>
                <a:spcPts val="2300"/>
              </a:spcBef>
              <a:buChar char="x"/>
            </a:pPr>
            <a:r>
              <a:t>Very dependent to the initial formation</a:t>
            </a:r>
          </a:p>
          <a:p>
            <a:pPr lvl="1">
              <a:spcBef>
                <a:spcPts val="2300"/>
              </a:spcBef>
              <a:buChar char="x"/>
            </a:pPr>
            <a:r>
              <a:t>Take a long time to get in position</a:t>
            </a:r>
          </a:p>
          <a:p>
            <a:pPr>
              <a:spcBef>
                <a:spcPts val="2300"/>
              </a:spcBef>
            </a:pPr>
            <a:r>
              <a:t>Dynamic Kick Engine</a:t>
            </a:r>
          </a:p>
          <a:p>
            <a:pPr lvl="1">
              <a:spcBef>
                <a:spcPts val="2300"/>
              </a:spcBef>
              <a:buChar char="✓"/>
            </a:pPr>
            <a:r>
              <a:t>Fast</a:t>
            </a:r>
          </a:p>
          <a:p>
            <a:pPr lvl="1">
              <a:spcBef>
                <a:spcPts val="2300"/>
              </a:spcBef>
              <a:buChar char="✓"/>
            </a:pPr>
            <a:r>
              <a:t>Accurate</a:t>
            </a:r>
          </a:p>
          <a:p>
            <a:pPr lvl="1">
              <a:spcBef>
                <a:spcPts val="2300"/>
              </a:spcBef>
              <a:buChar char="✓"/>
            </a:pPr>
            <a:r>
              <a:t>Controllable</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 name="MRL-SPL TDP 2013"/>
          <p:cNvSpPr txBox="1"/>
          <p:nvPr>
            <p:ph type="body" idx="13"/>
          </p:nvPr>
        </p:nvSpPr>
        <p:spPr>
          <a:prstGeom prst="rect">
            <a:avLst/>
          </a:prstGeom>
        </p:spPr>
        <p:txBody>
          <a:bodyPr/>
          <a:lstStyle/>
          <a:p>
            <a:pPr/>
            <a:r>
              <a:t>MRL-SPL TDP 2013</a:t>
            </a:r>
          </a:p>
        </p:txBody>
      </p:sp>
      <p:pic>
        <p:nvPicPr>
          <p:cNvPr id="312" name="SPL_Team_B-Human,_RoboCup_2016.jpg" descr="SPL_Team_B-Human,_RoboCup_2016.jpg"/>
          <p:cNvPicPr>
            <a:picLocks noChangeAspect="1"/>
          </p:cNvPicPr>
          <p:nvPr>
            <p:ph type="pic" idx="14"/>
          </p:nvPr>
        </p:nvPicPr>
        <p:blipFill>
          <a:blip r:embed="rId2">
            <a:extLst/>
          </a:blip>
          <a:srcRect l="12518" t="0" r="17122" b="0"/>
          <a:stretch>
            <a:fillRect/>
          </a:stretch>
        </p:blipFill>
        <p:spPr>
          <a:prstGeom prst="rect">
            <a:avLst/>
          </a:prstGeom>
        </p:spPr>
      </p:pic>
      <p:sp>
        <p:nvSpPr>
          <p:cNvPr id="313" name="Future Works"/>
          <p:cNvSpPr txBox="1"/>
          <p:nvPr>
            <p:ph type="title"/>
          </p:nvPr>
        </p:nvSpPr>
        <p:spPr>
          <a:prstGeom prst="rect">
            <a:avLst/>
          </a:prstGeom>
        </p:spPr>
        <p:txBody>
          <a:bodyPr/>
          <a:lstStyle>
            <a:lvl1pPr defTabSz="467359">
              <a:spcBef>
                <a:spcPts val="2200"/>
              </a:spcBef>
              <a:defRPr sz="4800"/>
            </a:lvl1pPr>
          </a:lstStyle>
          <a:p>
            <a:pPr/>
            <a:r>
              <a:t>Future Works </a:t>
            </a:r>
          </a:p>
        </p:txBody>
      </p:sp>
      <p:sp>
        <p:nvSpPr>
          <p:cNvPr id="314" name="Development of an unfailing multi agent planning to use role base selection with a range of procedures such as ad-hoc role selection and matrix cost…"/>
          <p:cNvSpPr txBox="1"/>
          <p:nvPr>
            <p:ph type="body" sz="half" idx="1"/>
          </p:nvPr>
        </p:nvSpPr>
        <p:spPr>
          <a:prstGeom prst="rect">
            <a:avLst/>
          </a:prstGeom>
        </p:spPr>
        <p:txBody>
          <a:bodyPr/>
          <a:lstStyle/>
          <a:p>
            <a:pPr marL="424209" indent="-424209" defTabSz="455675">
              <a:spcBef>
                <a:spcPts val="2100"/>
              </a:spcBef>
              <a:buSzPct val="100000"/>
              <a:buFontTx/>
              <a:buAutoNum type="alphaUcParenR" startAt="1"/>
              <a:defRPr sz="2184"/>
            </a:pPr>
            <a:r>
              <a:t>Development of an unfailing multi agent planning to use role base selection with a range of procedures such as ad-hoc role selection and matrix cost</a:t>
            </a:r>
          </a:p>
          <a:p>
            <a:pPr marL="424209" indent="-424209" defTabSz="455675">
              <a:spcBef>
                <a:spcPts val="2100"/>
              </a:spcBef>
              <a:buSzPct val="100000"/>
              <a:buFontTx/>
              <a:buAutoNum type="alphaUcParenR" startAt="1"/>
              <a:defRPr sz="2184"/>
            </a:pPr>
            <a:r>
              <a:t>Enhancements of the available dynamic head motion to be adaptive with different world model data such as predicted universal ball and obstacle models</a:t>
            </a:r>
          </a:p>
          <a:p>
            <a:pPr marL="424209" indent="-424209" defTabSz="455675">
              <a:spcBef>
                <a:spcPts val="2100"/>
              </a:spcBef>
              <a:buSzPct val="100000"/>
              <a:buFontTx/>
              <a:buAutoNum type="alphaUcParenR" startAt="1"/>
              <a:defRPr sz="2184"/>
            </a:pPr>
            <a:r>
              <a:t>Improvements in the combined path planning practice which implements both global and relative positioning data in diverse maneuvers. Moreover, active strategy selection and planning during the game accompanied by rapid decision making</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16" name="MRL-SPL Qualification Video 2015.mp4" descr="MRL-SPL Qualification Video 2015.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404274" y="1623094"/>
            <a:ext cx="12196252" cy="6860393"/>
          </a:xfrm>
          <a:prstGeom prst="rect">
            <a:avLst/>
          </a:prstGeom>
        </p:spPr>
      </p:pic>
      <p:sp>
        <p:nvSpPr>
          <p:cNvPr id="317" name="MRL-SPL Qualification Video - 2014"/>
          <p:cNvSpPr txBox="1"/>
          <p:nvPr/>
        </p:nvSpPr>
        <p:spPr>
          <a:xfrm>
            <a:off x="3931200" y="8610955"/>
            <a:ext cx="5142400"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80000"/>
              </a:lnSpc>
              <a:spcBef>
                <a:spcPts val="0"/>
              </a:spcBef>
              <a:defRPr spc="120" sz="2400">
                <a:latin typeface="DIN Alternate"/>
                <a:ea typeface="DIN Alternate"/>
                <a:cs typeface="DIN Alternate"/>
                <a:sym typeface="DIN Alternate"/>
              </a:defRPr>
            </a:lvl1pPr>
          </a:lstStyle>
          <a:p>
            <a:pPr/>
            <a:r>
              <a:t>MRL-SPL Qualification Video - 2014</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8402163" fill="hold"/>
                                        <p:tgtEl>
                                          <p:spTgt spid="316"/>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316"/>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9" name="The End"/>
          <p:cNvSpPr txBox="1"/>
          <p:nvPr>
            <p:ph type="title"/>
          </p:nvPr>
        </p:nvSpPr>
        <p:spPr>
          <a:xfrm>
            <a:off x="406400" y="4514850"/>
            <a:ext cx="12192000" cy="723900"/>
          </a:xfrm>
          <a:prstGeom prst="rect">
            <a:avLst/>
          </a:prstGeom>
        </p:spPr>
        <p:txBody>
          <a:bodyPr/>
          <a:lstStyle>
            <a:lvl1pPr algn="ctr" defTabSz="467359">
              <a:spcBef>
                <a:spcPts val="2200"/>
              </a:spcBef>
              <a:defRPr sz="4800"/>
            </a:lvl1pPr>
          </a:lstStyle>
          <a:p>
            <a:pPr/>
            <a:r>
              <a:t>The End</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MRL-SPL TDP 2013"/>
          <p:cNvSpPr txBox="1"/>
          <p:nvPr>
            <p:ph type="body" idx="13"/>
          </p:nvPr>
        </p:nvSpPr>
        <p:spPr>
          <a:prstGeom prst="rect">
            <a:avLst/>
          </a:prstGeom>
        </p:spPr>
        <p:txBody>
          <a:bodyPr/>
          <a:lstStyle/>
          <a:p>
            <a:pPr/>
            <a:r>
              <a:t>MRL-SPL TDP 2013</a:t>
            </a:r>
          </a:p>
        </p:txBody>
      </p:sp>
      <p:pic>
        <p:nvPicPr>
          <p:cNvPr id="175" name="soccer.png" descr="soccer.png"/>
          <p:cNvPicPr>
            <a:picLocks noChangeAspect="1"/>
          </p:cNvPicPr>
          <p:nvPr>
            <p:ph type="pic" idx="14"/>
          </p:nvPr>
        </p:nvPicPr>
        <p:blipFill>
          <a:blip r:embed="rId2">
            <a:extLst/>
          </a:blip>
          <a:srcRect l="1180" t="4053" r="1180" b="0"/>
          <a:stretch>
            <a:fillRect/>
          </a:stretch>
        </p:blipFill>
        <p:spPr>
          <a:xfrm>
            <a:off x="406201" y="4112828"/>
            <a:ext cx="12192199" cy="5271598"/>
          </a:xfrm>
          <a:prstGeom prst="rect">
            <a:avLst/>
          </a:prstGeom>
        </p:spPr>
      </p:pic>
      <p:sp>
        <p:nvSpPr>
          <p:cNvPr id="176" name="Standard Platform League"/>
          <p:cNvSpPr txBox="1"/>
          <p:nvPr>
            <p:ph type="title"/>
          </p:nvPr>
        </p:nvSpPr>
        <p:spPr>
          <a:prstGeom prst="rect">
            <a:avLst/>
          </a:prstGeom>
        </p:spPr>
        <p:txBody>
          <a:bodyPr/>
          <a:lstStyle>
            <a:lvl1pPr defTabSz="467359">
              <a:spcBef>
                <a:spcPts val="2200"/>
              </a:spcBef>
              <a:defRPr sz="4800"/>
            </a:lvl1pPr>
          </a:lstStyle>
          <a:p>
            <a:pPr/>
            <a:r>
              <a:t>Standard Platform League </a:t>
            </a:r>
          </a:p>
        </p:txBody>
      </p:sp>
      <p:sp>
        <p:nvSpPr>
          <p:cNvPr id="177" name="Robot Play Soccer against each other on teams of 5.…"/>
          <p:cNvSpPr txBox="1"/>
          <p:nvPr>
            <p:ph type="body" sz="quarter" idx="1"/>
          </p:nvPr>
        </p:nvSpPr>
        <p:spPr>
          <a:xfrm>
            <a:off x="406400" y="2743200"/>
            <a:ext cx="12192000" cy="1329780"/>
          </a:xfrm>
          <a:prstGeom prst="rect">
            <a:avLst/>
          </a:prstGeom>
        </p:spPr>
        <p:txBody>
          <a:bodyPr/>
          <a:lstStyle/>
          <a:p>
            <a:pPr>
              <a:spcBef>
                <a:spcPts val="0"/>
              </a:spcBef>
            </a:pPr>
            <a:r>
              <a:t>Robot Play Soccer against each other on teams of 5.</a:t>
            </a:r>
          </a:p>
          <a:p>
            <a:pPr>
              <a:spcBef>
                <a:spcPts val="0"/>
              </a:spcBef>
            </a:pPr>
            <a:r>
              <a:t>Team only contribute on the Robot Software.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MRL-SPL TDP 2013"/>
          <p:cNvSpPr txBox="1"/>
          <p:nvPr>
            <p:ph type="body" idx="13"/>
          </p:nvPr>
        </p:nvSpPr>
        <p:spPr>
          <a:prstGeom prst="rect">
            <a:avLst/>
          </a:prstGeom>
        </p:spPr>
        <p:txBody>
          <a:bodyPr/>
          <a:lstStyle/>
          <a:p>
            <a:pPr/>
            <a:r>
              <a:t>MRL-SPL TDP 2013</a:t>
            </a:r>
          </a:p>
        </p:txBody>
      </p:sp>
      <p:pic>
        <p:nvPicPr>
          <p:cNvPr id="180" name="The-Nao-robot-The-camera-used-for-recording-the-child-activity-is-the-one-on-the-top.png" descr="The-Nao-robot-The-camera-used-for-recording-the-child-activity-is-the-one-on-the-top.png"/>
          <p:cNvPicPr>
            <a:picLocks noChangeAspect="1"/>
          </p:cNvPicPr>
          <p:nvPr>
            <p:ph type="pic" idx="14"/>
          </p:nvPr>
        </p:nvPicPr>
        <p:blipFill>
          <a:blip r:embed="rId2">
            <a:extLst/>
          </a:blip>
          <a:srcRect l="36401" t="0" r="0" b="0"/>
          <a:stretch>
            <a:fillRect/>
          </a:stretch>
        </p:blipFill>
        <p:spPr>
          <a:xfrm>
            <a:off x="7112000" y="1536700"/>
            <a:ext cx="5464317" cy="7797800"/>
          </a:xfrm>
          <a:prstGeom prst="rect">
            <a:avLst/>
          </a:prstGeom>
        </p:spPr>
      </p:pic>
      <p:sp>
        <p:nvSpPr>
          <p:cNvPr id="181" name="Robot Architecture"/>
          <p:cNvSpPr txBox="1"/>
          <p:nvPr>
            <p:ph type="title"/>
          </p:nvPr>
        </p:nvSpPr>
        <p:spPr>
          <a:prstGeom prst="rect">
            <a:avLst/>
          </a:prstGeom>
        </p:spPr>
        <p:txBody>
          <a:bodyPr/>
          <a:lstStyle>
            <a:lvl1pPr defTabSz="467359">
              <a:spcBef>
                <a:spcPts val="2200"/>
              </a:spcBef>
              <a:defRPr sz="4800"/>
            </a:lvl1pPr>
          </a:lstStyle>
          <a:p>
            <a:pPr/>
            <a:r>
              <a:t>Robot Architecture</a:t>
            </a:r>
          </a:p>
        </p:txBody>
      </p:sp>
      <p:sp>
        <p:nvSpPr>
          <p:cNvPr id="182" name="Runs Linux OS…"/>
          <p:cNvSpPr txBox="1"/>
          <p:nvPr>
            <p:ph type="body" sz="half" idx="1"/>
          </p:nvPr>
        </p:nvSpPr>
        <p:spPr>
          <a:prstGeom prst="rect">
            <a:avLst/>
          </a:prstGeom>
        </p:spPr>
        <p:txBody>
          <a:bodyPr/>
          <a:lstStyle/>
          <a:p>
            <a:pPr/>
            <a:r>
              <a:t>Runs Linux OS</a:t>
            </a:r>
          </a:p>
          <a:p>
            <a:pPr/>
            <a:r>
              <a:t>Intel Atom CPU</a:t>
            </a:r>
          </a:p>
          <a:p>
            <a:pPr/>
            <a:r>
              <a:t>No-GPU</a:t>
            </a:r>
          </a:p>
          <a:p>
            <a:pPr/>
            <a:r>
              <a:t>2x Camera</a:t>
            </a:r>
          </a:p>
          <a:p>
            <a:pPr/>
            <a:r>
              <a:t>21 DOF Joint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MRL-SPL TDP 2013"/>
          <p:cNvSpPr txBox="1"/>
          <p:nvPr>
            <p:ph type="body" idx="13"/>
          </p:nvPr>
        </p:nvSpPr>
        <p:spPr>
          <a:prstGeom prst="rect">
            <a:avLst/>
          </a:prstGeom>
        </p:spPr>
        <p:txBody>
          <a:bodyPr/>
          <a:lstStyle/>
          <a:p>
            <a:pPr/>
            <a:r>
              <a:t>MRL-SPL TDP 2013</a:t>
            </a:r>
          </a:p>
        </p:txBody>
      </p:sp>
      <p:sp>
        <p:nvSpPr>
          <p:cNvPr id="185" name="Contents of this presentation"/>
          <p:cNvSpPr txBox="1"/>
          <p:nvPr>
            <p:ph type="title"/>
          </p:nvPr>
        </p:nvSpPr>
        <p:spPr>
          <a:prstGeom prst="rect">
            <a:avLst/>
          </a:prstGeom>
        </p:spPr>
        <p:txBody>
          <a:bodyPr/>
          <a:lstStyle>
            <a:lvl1pPr defTabSz="467359">
              <a:spcBef>
                <a:spcPts val="2200"/>
              </a:spcBef>
              <a:defRPr sz="4800"/>
            </a:lvl1pPr>
          </a:lstStyle>
          <a:p>
            <a:pPr/>
            <a:r>
              <a:t>Contents of this presentation</a:t>
            </a:r>
          </a:p>
        </p:txBody>
      </p:sp>
      <p:sp>
        <p:nvSpPr>
          <p:cNvPr id="186" name="Software Architecture…"/>
          <p:cNvSpPr txBox="1"/>
          <p:nvPr>
            <p:ph type="body" idx="1"/>
          </p:nvPr>
        </p:nvSpPr>
        <p:spPr>
          <a:prstGeom prst="rect">
            <a:avLst/>
          </a:prstGeom>
        </p:spPr>
        <p:txBody>
          <a:bodyPr/>
          <a:lstStyle/>
          <a:p>
            <a:pPr/>
            <a:r>
              <a:t>Software Architecture</a:t>
            </a:r>
          </a:p>
          <a:p>
            <a:pPr/>
            <a:r>
              <a:t>Perception</a:t>
            </a:r>
          </a:p>
          <a:p>
            <a:pPr/>
            <a:r>
              <a:t>Localization and Modeling</a:t>
            </a:r>
          </a:p>
          <a:p>
            <a:pPr/>
            <a:r>
              <a:t>Behavior Control</a:t>
            </a:r>
          </a:p>
          <a:p>
            <a:pPr/>
            <a:r>
              <a:t>Motion Control</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MRL-SPL TDP 2013"/>
          <p:cNvSpPr txBox="1"/>
          <p:nvPr>
            <p:ph type="body" idx="13"/>
          </p:nvPr>
        </p:nvSpPr>
        <p:spPr>
          <a:prstGeom prst="rect">
            <a:avLst/>
          </a:prstGeom>
        </p:spPr>
        <p:txBody>
          <a:bodyPr/>
          <a:lstStyle/>
          <a:p>
            <a:pPr/>
            <a:r>
              <a:t>MRL-SPL TDP 2013</a:t>
            </a:r>
          </a:p>
        </p:txBody>
      </p:sp>
      <p:sp>
        <p:nvSpPr>
          <p:cNvPr id="189" name="Software Architecture"/>
          <p:cNvSpPr txBox="1"/>
          <p:nvPr>
            <p:ph type="title"/>
          </p:nvPr>
        </p:nvSpPr>
        <p:spPr>
          <a:prstGeom prst="rect">
            <a:avLst/>
          </a:prstGeom>
        </p:spPr>
        <p:txBody>
          <a:bodyPr/>
          <a:lstStyle>
            <a:lvl1pPr defTabSz="467359">
              <a:spcBef>
                <a:spcPts val="2200"/>
              </a:spcBef>
              <a:defRPr sz="4800"/>
            </a:lvl1pPr>
          </a:lstStyle>
          <a:p>
            <a:pPr/>
            <a:r>
              <a:t>Software Architecture</a:t>
            </a:r>
          </a:p>
        </p:txBody>
      </p:sp>
      <p:sp>
        <p:nvSpPr>
          <p:cNvPr id="190" name="Blackboard Structure.…"/>
          <p:cNvSpPr txBox="1"/>
          <p:nvPr>
            <p:ph type="body" idx="1"/>
          </p:nvPr>
        </p:nvSpPr>
        <p:spPr>
          <a:prstGeom prst="rect">
            <a:avLst/>
          </a:prstGeom>
        </p:spPr>
        <p:txBody>
          <a:bodyPr/>
          <a:lstStyle/>
          <a:p>
            <a:pPr/>
            <a:r>
              <a:t>Blackboard Structure.</a:t>
            </a:r>
          </a:p>
          <a:p>
            <a:pPr>
              <a:spcBef>
                <a:spcPts val="0"/>
              </a:spcBef>
            </a:pPr>
            <a:r>
              <a:t>Modules:</a:t>
            </a:r>
          </a:p>
          <a:p>
            <a:pPr lvl="1">
              <a:spcBef>
                <a:spcPts val="0"/>
              </a:spcBef>
              <a:buChar char="-"/>
            </a:pPr>
            <a:r>
              <a:t>Motion</a:t>
            </a:r>
          </a:p>
          <a:p>
            <a:pPr lvl="1">
              <a:spcBef>
                <a:spcPts val="0"/>
              </a:spcBef>
              <a:buChar char="-"/>
            </a:pPr>
            <a:r>
              <a:t>Communication</a:t>
            </a:r>
          </a:p>
          <a:p>
            <a:pPr lvl="1">
              <a:spcBef>
                <a:spcPts val="0"/>
              </a:spcBef>
              <a:buChar char="-"/>
            </a:pPr>
            <a:r>
              <a:t>Cognition</a:t>
            </a:r>
          </a:p>
          <a:p>
            <a:pPr lvl="2">
              <a:spcBef>
                <a:spcPts val="0"/>
              </a:spcBef>
              <a:buChar char="-"/>
            </a:pPr>
            <a:r>
              <a:t>Perception</a:t>
            </a:r>
          </a:p>
          <a:p>
            <a:pPr lvl="2">
              <a:spcBef>
                <a:spcPts val="0"/>
              </a:spcBef>
              <a:buChar char="-"/>
            </a:pPr>
            <a:r>
              <a:t>Modeling</a:t>
            </a:r>
          </a:p>
          <a:p>
            <a:pPr lvl="2">
              <a:spcBef>
                <a:spcPts val="0"/>
              </a:spcBef>
              <a:buChar char="-"/>
            </a:pPr>
            <a:r>
              <a:t>Behavior</a:t>
            </a:r>
          </a:p>
        </p:txBody>
      </p:sp>
      <p:sp>
        <p:nvSpPr>
          <p:cNvPr id="191" name="Black Board"/>
          <p:cNvSpPr/>
          <p:nvPr/>
        </p:nvSpPr>
        <p:spPr>
          <a:xfrm>
            <a:off x="9956800" y="2882900"/>
            <a:ext cx="1270000" cy="1270000"/>
          </a:xfrm>
          <a:prstGeom prst="ellipse">
            <a:avLst/>
          </a:prstGeom>
          <a:solidFill>
            <a:schemeClr val="accent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a:lnSpc>
                <a:spcPct val="80000"/>
              </a:lnSpc>
              <a:spcBef>
                <a:spcPts val="0"/>
              </a:spcBef>
              <a:defRPr cap="all" sz="2800">
                <a:solidFill>
                  <a:srgbClr val="FFFFFF"/>
                </a:solidFill>
                <a:latin typeface="+mn-lt"/>
                <a:ea typeface="+mn-ea"/>
                <a:cs typeface="+mn-cs"/>
                <a:sym typeface="DIN Condensed"/>
              </a:defRPr>
            </a:lvl1pPr>
          </a:lstStyle>
          <a:p>
            <a:pPr/>
            <a:r>
              <a:t>Black Board</a:t>
            </a:r>
          </a:p>
        </p:txBody>
      </p:sp>
      <p:sp>
        <p:nvSpPr>
          <p:cNvPr id="192" name="Motion"/>
          <p:cNvSpPr/>
          <p:nvPr/>
        </p:nvSpPr>
        <p:spPr>
          <a:xfrm>
            <a:off x="7010400" y="4182764"/>
            <a:ext cx="1987550" cy="943572"/>
          </a:xfrm>
          <a:prstGeom prst="roundRect">
            <a:avLst>
              <a:gd name="adj" fmla="val 20189"/>
            </a:avLst>
          </a:prstGeom>
          <a:solidFill>
            <a:schemeClr val="accent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a:lnSpc>
                <a:spcPct val="80000"/>
              </a:lnSpc>
              <a:spcBef>
                <a:spcPts val="0"/>
              </a:spcBef>
              <a:defRPr cap="all" sz="2800">
                <a:solidFill>
                  <a:srgbClr val="FFFFFF"/>
                </a:solidFill>
                <a:latin typeface="+mn-lt"/>
                <a:ea typeface="+mn-ea"/>
                <a:cs typeface="+mn-cs"/>
                <a:sym typeface="DIN Condensed"/>
              </a:defRPr>
            </a:lvl1pPr>
          </a:lstStyle>
          <a:p>
            <a:pPr/>
            <a:r>
              <a:t>Motion</a:t>
            </a:r>
          </a:p>
        </p:txBody>
      </p:sp>
      <p:sp>
        <p:nvSpPr>
          <p:cNvPr id="193" name="Perception"/>
          <p:cNvSpPr/>
          <p:nvPr/>
        </p:nvSpPr>
        <p:spPr>
          <a:xfrm>
            <a:off x="7378700" y="5325764"/>
            <a:ext cx="1987550" cy="943572"/>
          </a:xfrm>
          <a:prstGeom prst="roundRect">
            <a:avLst>
              <a:gd name="adj" fmla="val 20189"/>
            </a:avLst>
          </a:prstGeom>
          <a:solidFill>
            <a:schemeClr val="accent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a:lnSpc>
                <a:spcPct val="80000"/>
              </a:lnSpc>
              <a:spcBef>
                <a:spcPts val="0"/>
              </a:spcBef>
              <a:defRPr cap="all" sz="2800">
                <a:solidFill>
                  <a:srgbClr val="FFFFFF"/>
                </a:solidFill>
                <a:latin typeface="+mn-lt"/>
                <a:ea typeface="+mn-ea"/>
                <a:cs typeface="+mn-cs"/>
                <a:sym typeface="DIN Condensed"/>
              </a:defRPr>
            </a:lvl1pPr>
          </a:lstStyle>
          <a:p>
            <a:pPr/>
            <a:r>
              <a:t>Perception</a:t>
            </a:r>
          </a:p>
        </p:txBody>
      </p:sp>
      <p:sp>
        <p:nvSpPr>
          <p:cNvPr id="194" name="Behavior"/>
          <p:cNvSpPr/>
          <p:nvPr/>
        </p:nvSpPr>
        <p:spPr>
          <a:xfrm>
            <a:off x="7797800" y="6468764"/>
            <a:ext cx="1987550" cy="943572"/>
          </a:xfrm>
          <a:prstGeom prst="roundRect">
            <a:avLst>
              <a:gd name="adj" fmla="val 20189"/>
            </a:avLst>
          </a:prstGeom>
          <a:solidFill>
            <a:schemeClr val="accent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a:lnSpc>
                <a:spcPct val="80000"/>
              </a:lnSpc>
              <a:spcBef>
                <a:spcPts val="0"/>
              </a:spcBef>
              <a:defRPr cap="all" sz="2800">
                <a:solidFill>
                  <a:srgbClr val="FFFFFF"/>
                </a:solidFill>
                <a:latin typeface="+mn-lt"/>
                <a:ea typeface="+mn-ea"/>
                <a:cs typeface="+mn-cs"/>
                <a:sym typeface="DIN Condensed"/>
              </a:defRPr>
            </a:lvl1pPr>
          </a:lstStyle>
          <a:p>
            <a:pPr/>
            <a:r>
              <a:t>Behavior</a:t>
            </a:r>
          </a:p>
        </p:txBody>
      </p:sp>
      <p:sp>
        <p:nvSpPr>
          <p:cNvPr id="195" name="Line"/>
          <p:cNvSpPr/>
          <p:nvPr/>
        </p:nvSpPr>
        <p:spPr>
          <a:xfrm>
            <a:off x="9145190" y="4274094"/>
            <a:ext cx="1283492" cy="524314"/>
          </a:xfrm>
          <a:custGeom>
            <a:avLst/>
            <a:gdLst/>
            <a:ahLst/>
            <a:cxnLst>
              <a:cxn ang="0">
                <a:pos x="wd2" y="hd2"/>
              </a:cxn>
              <a:cxn ang="5400000">
                <a:pos x="wd2" y="hd2"/>
              </a:cxn>
              <a:cxn ang="10800000">
                <a:pos x="wd2" y="hd2"/>
              </a:cxn>
              <a:cxn ang="16200000">
                <a:pos x="wd2" y="hd2"/>
              </a:cxn>
            </a:cxnLst>
            <a:rect l="0" t="0" r="r" b="b"/>
            <a:pathLst>
              <a:path w="21600" h="19275" fill="norm" stroke="1" extrusionOk="0">
                <a:moveTo>
                  <a:pt x="0" y="12347"/>
                </a:moveTo>
                <a:cubicBezTo>
                  <a:pt x="5030" y="21418"/>
                  <a:pt x="12274" y="21600"/>
                  <a:pt x="17398" y="12785"/>
                </a:cubicBezTo>
                <a:cubicBezTo>
                  <a:pt x="19323" y="9474"/>
                  <a:pt x="20779" y="5042"/>
                  <a:pt x="21600" y="0"/>
                </a:cubicBezTo>
              </a:path>
            </a:pathLst>
          </a:custGeom>
          <a:ln w="25400">
            <a:solidFill>
              <a:schemeClr val="accent1"/>
            </a:solidFill>
            <a:miter lim="400000"/>
            <a:tailEnd type="triangle"/>
          </a:ln>
        </p:spPr>
        <p:txBody>
          <a:bodyPr lIns="50800" tIns="50800" rIns="50800" bIns="50800" anchor="ctr"/>
          <a:lstStyle/>
          <a:p>
            <a:pPr algn="ctr">
              <a:lnSpc>
                <a:spcPct val="80000"/>
              </a:lnSpc>
              <a:spcBef>
                <a:spcPts val="0"/>
              </a:spcBef>
              <a:defRPr cap="all" sz="2800">
                <a:latin typeface="+mn-lt"/>
                <a:ea typeface="+mn-ea"/>
                <a:cs typeface="+mn-cs"/>
                <a:sym typeface="DIN Condensed"/>
              </a:defRPr>
            </a:pPr>
          </a:p>
        </p:txBody>
      </p:sp>
      <p:sp>
        <p:nvSpPr>
          <p:cNvPr id="196" name="Line"/>
          <p:cNvSpPr/>
          <p:nvPr/>
        </p:nvSpPr>
        <p:spPr>
          <a:xfrm>
            <a:off x="9574262" y="4338338"/>
            <a:ext cx="1131116" cy="1480048"/>
          </a:xfrm>
          <a:custGeom>
            <a:avLst/>
            <a:gdLst/>
            <a:ahLst/>
            <a:cxnLst>
              <a:cxn ang="0">
                <a:pos x="wd2" y="hd2"/>
              </a:cxn>
              <a:cxn ang="5400000">
                <a:pos x="wd2" y="hd2"/>
              </a:cxn>
              <a:cxn ang="10800000">
                <a:pos x="wd2" y="hd2"/>
              </a:cxn>
              <a:cxn ang="16200000">
                <a:pos x="wd2" y="hd2"/>
              </a:cxn>
            </a:cxnLst>
            <a:rect l="0" t="0" r="r" b="b"/>
            <a:pathLst>
              <a:path w="20680" h="21600" fill="norm" stroke="1" extrusionOk="0">
                <a:moveTo>
                  <a:pt x="0" y="21600"/>
                </a:moveTo>
                <a:cubicBezTo>
                  <a:pt x="6757" y="21418"/>
                  <a:pt x="13009" y="18701"/>
                  <a:pt x="16867" y="14269"/>
                </a:cubicBezTo>
                <a:cubicBezTo>
                  <a:pt x="20487" y="10110"/>
                  <a:pt x="21600" y="4880"/>
                  <a:pt x="19904" y="0"/>
                </a:cubicBezTo>
              </a:path>
            </a:pathLst>
          </a:custGeom>
          <a:ln w="25400">
            <a:solidFill>
              <a:schemeClr val="accent1"/>
            </a:solidFill>
            <a:miter lim="400000"/>
            <a:tailEnd type="triangle"/>
          </a:ln>
        </p:spPr>
        <p:txBody>
          <a:bodyPr lIns="50800" tIns="50800" rIns="50800" bIns="50800" anchor="ctr"/>
          <a:lstStyle/>
          <a:p>
            <a:pPr algn="ctr">
              <a:lnSpc>
                <a:spcPct val="80000"/>
              </a:lnSpc>
              <a:spcBef>
                <a:spcPts val="0"/>
              </a:spcBef>
              <a:defRPr cap="all" sz="2800">
                <a:latin typeface="+mn-lt"/>
                <a:ea typeface="+mn-ea"/>
                <a:cs typeface="+mn-cs"/>
                <a:sym typeface="DIN Condensed"/>
              </a:defRPr>
            </a:pPr>
          </a:p>
        </p:txBody>
      </p:sp>
      <p:sp>
        <p:nvSpPr>
          <p:cNvPr id="197" name="Line"/>
          <p:cNvSpPr/>
          <p:nvPr/>
        </p:nvSpPr>
        <p:spPr>
          <a:xfrm>
            <a:off x="10041383" y="4368491"/>
            <a:ext cx="1254248" cy="2560302"/>
          </a:xfrm>
          <a:custGeom>
            <a:avLst/>
            <a:gdLst/>
            <a:ahLst/>
            <a:cxnLst>
              <a:cxn ang="0">
                <a:pos x="wd2" y="hd2"/>
              </a:cxn>
              <a:cxn ang="5400000">
                <a:pos x="wd2" y="hd2"/>
              </a:cxn>
              <a:cxn ang="10800000">
                <a:pos x="wd2" y="hd2"/>
              </a:cxn>
              <a:cxn ang="16200000">
                <a:pos x="wd2" y="hd2"/>
              </a:cxn>
            </a:cxnLst>
            <a:rect l="0" t="0" r="r" b="b"/>
            <a:pathLst>
              <a:path w="19354" h="21600" fill="norm" stroke="1" extrusionOk="0">
                <a:moveTo>
                  <a:pt x="0" y="21600"/>
                </a:moveTo>
                <a:cubicBezTo>
                  <a:pt x="5226" y="21183"/>
                  <a:pt x="10007" y="19758"/>
                  <a:pt x="13480" y="17583"/>
                </a:cubicBezTo>
                <a:cubicBezTo>
                  <a:pt x="21600" y="12499"/>
                  <a:pt x="21264" y="4865"/>
                  <a:pt x="12707" y="0"/>
                </a:cubicBezTo>
              </a:path>
            </a:pathLst>
          </a:custGeom>
          <a:ln w="25400">
            <a:solidFill>
              <a:schemeClr val="accent1"/>
            </a:solidFill>
            <a:miter lim="400000"/>
            <a:tailEnd type="triangle"/>
          </a:ln>
        </p:spPr>
        <p:txBody>
          <a:bodyPr lIns="50800" tIns="50800" rIns="50800" bIns="50800" anchor="ctr"/>
          <a:lstStyle/>
          <a:p>
            <a:pPr algn="ctr">
              <a:lnSpc>
                <a:spcPct val="80000"/>
              </a:lnSpc>
              <a:spcBef>
                <a:spcPts val="0"/>
              </a:spcBef>
              <a:defRPr cap="all" sz="2800">
                <a:latin typeface="+mn-lt"/>
                <a:ea typeface="+mn-ea"/>
                <a:cs typeface="+mn-cs"/>
                <a:sym typeface="DIN Condensed"/>
              </a:defRPr>
            </a:p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MRL-SPL TDP 2013"/>
          <p:cNvSpPr txBox="1"/>
          <p:nvPr>
            <p:ph type="body" idx="13"/>
          </p:nvPr>
        </p:nvSpPr>
        <p:spPr>
          <a:prstGeom prst="rect">
            <a:avLst/>
          </a:prstGeom>
        </p:spPr>
        <p:txBody>
          <a:bodyPr/>
          <a:lstStyle/>
          <a:p>
            <a:pPr/>
            <a:r>
              <a:t>MRL-SPL TDP 2013</a:t>
            </a:r>
          </a:p>
        </p:txBody>
      </p:sp>
      <p:sp>
        <p:nvSpPr>
          <p:cNvPr id="200" name="Perception"/>
          <p:cNvSpPr txBox="1"/>
          <p:nvPr>
            <p:ph type="title"/>
          </p:nvPr>
        </p:nvSpPr>
        <p:spPr>
          <a:prstGeom prst="rect">
            <a:avLst/>
          </a:prstGeom>
        </p:spPr>
        <p:txBody>
          <a:bodyPr/>
          <a:lstStyle>
            <a:lvl1pPr defTabSz="467359">
              <a:spcBef>
                <a:spcPts val="2200"/>
              </a:spcBef>
              <a:defRPr sz="4800"/>
            </a:lvl1pPr>
          </a:lstStyle>
          <a:p>
            <a:pPr/>
            <a:r>
              <a:t>Perception</a:t>
            </a:r>
          </a:p>
        </p:txBody>
      </p:sp>
      <p:sp>
        <p:nvSpPr>
          <p:cNvPr id="201" name="Simultaneous Image Acquisition…"/>
          <p:cNvSpPr txBox="1"/>
          <p:nvPr>
            <p:ph type="body" idx="1"/>
          </p:nvPr>
        </p:nvSpPr>
        <p:spPr>
          <a:prstGeom prst="rect">
            <a:avLst/>
          </a:prstGeom>
        </p:spPr>
        <p:txBody>
          <a:bodyPr/>
          <a:lstStyle/>
          <a:p>
            <a:pPr/>
            <a:r>
              <a:t>Simultaneous Image Acquisition</a:t>
            </a:r>
          </a:p>
          <a:p>
            <a:pPr/>
            <a:r>
              <a:t>Camera and Torso Calibration</a:t>
            </a:r>
          </a:p>
          <a:p>
            <a:pPr/>
            <a:r>
              <a:t>Robot Detection</a:t>
            </a:r>
          </a:p>
          <a:p>
            <a:pPr/>
            <a:r>
              <a:t>Color Calibration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MRL-SPL TDP 2013"/>
          <p:cNvSpPr txBox="1"/>
          <p:nvPr>
            <p:ph type="body" idx="13"/>
          </p:nvPr>
        </p:nvSpPr>
        <p:spPr>
          <a:prstGeom prst="rect">
            <a:avLst/>
          </a:prstGeom>
        </p:spPr>
        <p:txBody>
          <a:bodyPr/>
          <a:lstStyle/>
          <a:p>
            <a:pPr/>
            <a:r>
              <a:t>MRL-SPL TDP 2013</a:t>
            </a:r>
          </a:p>
        </p:txBody>
      </p:sp>
      <p:sp>
        <p:nvSpPr>
          <p:cNvPr id="204" name="Simultaneous Image Acquisition"/>
          <p:cNvSpPr txBox="1"/>
          <p:nvPr>
            <p:ph type="title"/>
          </p:nvPr>
        </p:nvSpPr>
        <p:spPr>
          <a:prstGeom prst="rect">
            <a:avLst/>
          </a:prstGeom>
        </p:spPr>
        <p:txBody>
          <a:bodyPr/>
          <a:lstStyle>
            <a:lvl1pPr defTabSz="467359">
              <a:spcBef>
                <a:spcPts val="2200"/>
              </a:spcBef>
              <a:defRPr sz="4800"/>
            </a:lvl1pPr>
          </a:lstStyle>
          <a:p>
            <a:pPr/>
            <a:r>
              <a:t>Simultaneous Image Acquisition</a:t>
            </a:r>
          </a:p>
        </p:txBody>
      </p:sp>
      <p:sp>
        <p:nvSpPr>
          <p:cNvPr id="205" name="Previously Each image processed separately. (Processing whole world each other frame)…"/>
          <p:cNvSpPr txBox="1"/>
          <p:nvPr>
            <p:ph type="body" sz="half" idx="1"/>
          </p:nvPr>
        </p:nvSpPr>
        <p:spPr>
          <a:xfrm>
            <a:off x="406400" y="2743200"/>
            <a:ext cx="6885710" cy="6108700"/>
          </a:xfrm>
          <a:prstGeom prst="rect">
            <a:avLst/>
          </a:prstGeom>
        </p:spPr>
        <p:txBody>
          <a:bodyPr/>
          <a:lstStyle/>
          <a:p>
            <a:pPr/>
            <a:r>
              <a:t>Previously Each image processed separately. (Processing whole world each other frame)</a:t>
            </a:r>
          </a:p>
          <a:p>
            <a:pPr/>
            <a:r>
              <a:t>Image Inconsistency</a:t>
            </a:r>
          </a:p>
        </p:txBody>
      </p:sp>
      <p:pic>
        <p:nvPicPr>
          <p:cNvPr id="206" name="Image" descr="Image"/>
          <p:cNvPicPr>
            <a:picLocks noChangeAspect="1"/>
          </p:cNvPicPr>
          <p:nvPr/>
        </p:nvPicPr>
        <p:blipFill>
          <a:blip r:embed="rId2">
            <a:extLst/>
          </a:blip>
          <a:stretch>
            <a:fillRect/>
          </a:stretch>
        </p:blipFill>
        <p:spPr>
          <a:xfrm>
            <a:off x="7356111" y="2743200"/>
            <a:ext cx="5229589" cy="6108700"/>
          </a:xfrm>
          <a:prstGeom prst="rect">
            <a:avLst/>
          </a:prstGeom>
          <a:ln w="12700">
            <a:miter lim="400000"/>
          </a:ln>
        </p:spPr>
      </p:pic>
      <p:sp>
        <p:nvSpPr>
          <p:cNvPr id="207" name="Line"/>
          <p:cNvSpPr/>
          <p:nvPr/>
        </p:nvSpPr>
        <p:spPr>
          <a:xfrm flipV="1">
            <a:off x="7403143" y="5596168"/>
            <a:ext cx="5090903" cy="16755"/>
          </a:xfrm>
          <a:prstGeom prst="line">
            <a:avLst/>
          </a:prstGeom>
          <a:ln w="88900">
            <a:solidFill>
              <a:schemeClr val="accent4"/>
            </a:solidFill>
            <a:miter lim="400000"/>
          </a:ln>
        </p:spPr>
        <p:txBody>
          <a:bodyPr lIns="50800" tIns="50800" rIns="50800" bIns="50800" anchor="ctr"/>
          <a:lstStyle/>
          <a:p>
            <a:pPr algn="ctr">
              <a:lnSpc>
                <a:spcPct val="80000"/>
              </a:lnSpc>
              <a:spcBef>
                <a:spcPts val="0"/>
              </a:spcBef>
              <a:defRPr cap="all" sz="2800">
                <a:latin typeface="+mn-lt"/>
                <a:ea typeface="+mn-ea"/>
                <a:cs typeface="+mn-cs"/>
                <a:sym typeface="DIN Condensed"/>
              </a:defRPr>
            </a:pP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MRL-SPL TDP 2013"/>
          <p:cNvSpPr txBox="1"/>
          <p:nvPr>
            <p:ph type="body" idx="13"/>
          </p:nvPr>
        </p:nvSpPr>
        <p:spPr>
          <a:prstGeom prst="rect">
            <a:avLst/>
          </a:prstGeom>
        </p:spPr>
        <p:txBody>
          <a:bodyPr/>
          <a:lstStyle/>
          <a:p>
            <a:pPr/>
            <a:r>
              <a:t>MRL-SPL TDP 2013</a:t>
            </a:r>
          </a:p>
        </p:txBody>
      </p:sp>
      <p:sp>
        <p:nvSpPr>
          <p:cNvPr id="210" name="Camera and Torso Calibration"/>
          <p:cNvSpPr txBox="1"/>
          <p:nvPr>
            <p:ph type="title"/>
          </p:nvPr>
        </p:nvSpPr>
        <p:spPr>
          <a:prstGeom prst="rect">
            <a:avLst/>
          </a:prstGeom>
        </p:spPr>
        <p:txBody>
          <a:bodyPr/>
          <a:lstStyle>
            <a:lvl1pPr defTabSz="467359">
              <a:spcBef>
                <a:spcPts val="2200"/>
              </a:spcBef>
              <a:defRPr sz="4800"/>
            </a:lvl1pPr>
          </a:lstStyle>
          <a:p>
            <a:pPr/>
            <a:r>
              <a:t>Camera and Torso Calibration</a:t>
            </a:r>
          </a:p>
        </p:txBody>
      </p:sp>
      <p:sp>
        <p:nvSpPr>
          <p:cNvPr id="211" name="Displacement in Gyro Sensor and Cameras. (caused by collisions)…"/>
          <p:cNvSpPr txBox="1"/>
          <p:nvPr>
            <p:ph type="body" sz="half" idx="1"/>
          </p:nvPr>
        </p:nvSpPr>
        <p:spPr>
          <a:xfrm>
            <a:off x="406400" y="2743200"/>
            <a:ext cx="7178742" cy="6108700"/>
          </a:xfrm>
          <a:prstGeom prst="rect">
            <a:avLst/>
          </a:prstGeom>
        </p:spPr>
        <p:txBody>
          <a:bodyPr/>
          <a:lstStyle/>
          <a:p>
            <a:pPr/>
            <a:r>
              <a:t>Displacement in Gyro Sensor and Cameras. (caused by collisions)</a:t>
            </a:r>
          </a:p>
          <a:p>
            <a:pPr/>
            <a:r>
              <a:t>Project Field lines on the Image.</a:t>
            </a:r>
          </a:p>
          <a:p>
            <a:pPr/>
            <a:r>
              <a:t>Calculate Errors using: Levenberg-Marquardt </a:t>
            </a:r>
          </a:p>
          <a:p>
            <a:pPr/>
            <a:r>
              <a:t>Optimize Error using: Gauss-Newton optimization </a:t>
            </a:r>
          </a:p>
        </p:txBody>
      </p:sp>
      <p:pic>
        <p:nvPicPr>
          <p:cNvPr id="212" name="Image" descr="Image"/>
          <p:cNvPicPr>
            <a:picLocks noChangeAspect="1"/>
          </p:cNvPicPr>
          <p:nvPr/>
        </p:nvPicPr>
        <p:blipFill>
          <a:blip r:embed="rId2">
            <a:extLst/>
          </a:blip>
          <a:stretch>
            <a:fillRect/>
          </a:stretch>
        </p:blipFill>
        <p:spPr>
          <a:xfrm>
            <a:off x="7657165" y="1072183"/>
            <a:ext cx="4954514" cy="7836797"/>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